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09" r:id="rId2"/>
    <p:sldMasterId id="2147483822" r:id="rId3"/>
    <p:sldMasterId id="2147483835" r:id="rId4"/>
    <p:sldMasterId id="2147483841" r:id="rId5"/>
    <p:sldMasterId id="2147483847" r:id="rId6"/>
    <p:sldMasterId id="2147483859" r:id="rId7"/>
    <p:sldMasterId id="2147483866" r:id="rId8"/>
    <p:sldMasterId id="2147483874" r:id="rId9"/>
    <p:sldMasterId id="2147483882" r:id="rId10"/>
  </p:sldMasterIdLst>
  <p:notesMasterIdLst>
    <p:notesMasterId r:id="rId40"/>
  </p:notesMasterIdLst>
  <p:sldIdLst>
    <p:sldId id="256" r:id="rId11"/>
    <p:sldId id="257" r:id="rId12"/>
    <p:sldId id="259" r:id="rId13"/>
    <p:sldId id="270" r:id="rId14"/>
    <p:sldId id="267" r:id="rId15"/>
    <p:sldId id="260" r:id="rId16"/>
    <p:sldId id="258" r:id="rId17"/>
    <p:sldId id="262" r:id="rId18"/>
    <p:sldId id="261" r:id="rId19"/>
    <p:sldId id="263" r:id="rId20"/>
    <p:sldId id="264" r:id="rId21"/>
    <p:sldId id="268" r:id="rId22"/>
    <p:sldId id="269" r:id="rId23"/>
    <p:sldId id="271" r:id="rId24"/>
    <p:sldId id="272" r:id="rId25"/>
    <p:sldId id="273" r:id="rId26"/>
    <p:sldId id="274" r:id="rId27"/>
    <p:sldId id="275" r:id="rId28"/>
    <p:sldId id="282" r:id="rId29"/>
    <p:sldId id="284" r:id="rId30"/>
    <p:sldId id="285" r:id="rId31"/>
    <p:sldId id="286" r:id="rId32"/>
    <p:sldId id="287" r:id="rId33"/>
    <p:sldId id="283" r:id="rId34"/>
    <p:sldId id="281" r:id="rId35"/>
    <p:sldId id="280" r:id="rId36"/>
    <p:sldId id="289" r:id="rId37"/>
    <p:sldId id="290" r:id="rId38"/>
    <p:sldId id="288" r:id="rId39"/>
  </p:sldIdLst>
  <p:sldSz cx="9144000" cy="6858000" type="screen4x3"/>
  <p:notesSz cx="6954838" cy="9309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4C91669-16A5-474D-878D-2633A24A893E}">
          <p14:sldIdLst>
            <p14:sldId id="256"/>
            <p14:sldId id="257"/>
            <p14:sldId id="259"/>
            <p14:sldId id="270"/>
            <p14:sldId id="267"/>
            <p14:sldId id="260"/>
            <p14:sldId id="258"/>
            <p14:sldId id="262"/>
            <p14:sldId id="261"/>
            <p14:sldId id="263"/>
            <p14:sldId id="264"/>
            <p14:sldId id="268"/>
            <p14:sldId id="269"/>
            <p14:sldId id="271"/>
            <p14:sldId id="272"/>
            <p14:sldId id="273"/>
            <p14:sldId id="274"/>
            <p14:sldId id="275"/>
            <p14:sldId id="282"/>
            <p14:sldId id="284"/>
            <p14:sldId id="285"/>
            <p14:sldId id="286"/>
            <p14:sldId id="287"/>
            <p14:sldId id="283"/>
            <p14:sldId id="281"/>
            <p14:sldId id="280"/>
            <p14:sldId id="289"/>
            <p14:sldId id="29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0566" autoAdjust="0"/>
  </p:normalViewPr>
  <p:slideViewPr>
    <p:cSldViewPr snapToGrid="0">
      <p:cViewPr varScale="1">
        <p:scale>
          <a:sx n="60" d="100"/>
          <a:sy n="60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MW08021\Documents\Industrial%20IT\ProSoft\Planning\2015%20Strategic%20Plan%20Info\Strat%20Plan\Copy%20of%20Strat%20Plan%20Charts%2011_9%20Updat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Revenue </a:t>
            </a:r>
            <a:r>
              <a:rPr lang="en-US" sz="1000" b="1" baseline="0"/>
              <a:t>by </a:t>
            </a:r>
          </a:p>
          <a:p>
            <a:pPr>
              <a:defRPr sz="1000" b="1"/>
            </a:pPr>
            <a:r>
              <a:rPr lang="en-US" sz="1000" b="1" baseline="0"/>
              <a:t>Region</a:t>
            </a:r>
            <a:endParaRPr lang="en-US" sz="1000" b="1"/>
          </a:p>
        </c:rich>
      </c:tx>
      <c:layout>
        <c:manualLayout>
          <c:xMode val="edge"/>
          <c:yMode val="edge"/>
          <c:x val="0.66181124053708174"/>
          <c:y val="0.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6451530191637913E-2"/>
                  <c:y val="0.16503244628193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186057896074594E-2"/>
                  <c:y val="-0.131478738381486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'ProSoft (2)'!$A$3:$A$6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LATAM</c:v>
                </c:pt>
                <c:pt idx="3">
                  <c:v>NA</c:v>
                </c:pt>
              </c:strCache>
            </c:strRef>
          </c:cat>
          <c:val>
            <c:numRef>
              <c:f>'ProSoft (2)'!$B$3:$B$6</c:f>
              <c:numCache>
                <c:formatCode>_([$$-409]* #,##0_);_([$$-409]* \(#,##0\);_([$$-409]* "-"??_);_(@_)</c:formatCode>
                <c:ptCount val="4"/>
                <c:pt idx="0">
                  <c:v>7181</c:v>
                </c:pt>
                <c:pt idx="1">
                  <c:v>8953</c:v>
                </c:pt>
                <c:pt idx="2">
                  <c:v>5606</c:v>
                </c:pt>
                <c:pt idx="3">
                  <c:v>24179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8023862972082685"/>
          <c:y val="0.4351789880431613"/>
          <c:w val="0.31247016171751152"/>
          <c:h val="0.47207914283761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alpha val="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2014 </a:t>
            </a:r>
            <a:r>
              <a:rPr lang="en-US" b="1" baseline="0" dirty="0" smtClean="0"/>
              <a:t>Revenue </a:t>
            </a:r>
            <a:r>
              <a:rPr lang="en-US" b="1" baseline="0" dirty="0"/>
              <a:t>by Region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45322227283569"/>
          <c:y val="0.27510899679206768"/>
          <c:w val="0.31059911932496043"/>
          <c:h val="0.59839311752697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5E7C5-562E-4946-9BB2-EE544D1FC4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68B92-8D3B-415A-A1D9-4053B0C5E7E4}">
      <dgm:prSet phldrT="[Text]"/>
      <dgm:spPr/>
      <dgm:t>
        <a:bodyPr/>
        <a:lstStyle/>
        <a:p>
          <a:r>
            <a:rPr lang="en-US" b="1" dirty="0" smtClean="0"/>
            <a:t>Application Experts</a:t>
          </a:r>
          <a:endParaRPr lang="en-US" b="1" dirty="0"/>
        </a:p>
      </dgm:t>
    </dgm:pt>
    <dgm:pt modelId="{CDD9AE28-C223-4836-805E-58F0BD3EEA5D}" type="parTrans" cxnId="{288E3A0F-056A-4EAB-8BCC-AA128C4A5411}">
      <dgm:prSet/>
      <dgm:spPr/>
      <dgm:t>
        <a:bodyPr/>
        <a:lstStyle/>
        <a:p>
          <a:endParaRPr lang="en-US"/>
        </a:p>
      </dgm:t>
    </dgm:pt>
    <dgm:pt modelId="{81613ED5-1912-42E8-B9C2-C4B2CE5648E4}" type="sibTrans" cxnId="{288E3A0F-056A-4EAB-8BCC-AA128C4A5411}">
      <dgm:prSet/>
      <dgm:spPr/>
      <dgm:t>
        <a:bodyPr/>
        <a:lstStyle/>
        <a:p>
          <a:endParaRPr lang="en-US"/>
        </a:p>
      </dgm:t>
    </dgm:pt>
    <dgm:pt modelId="{14DBCD58-8426-4EE4-8126-CED8D0A53A8E}">
      <dgm:prSet phldrT="[Text]"/>
      <dgm:spPr/>
      <dgm:t>
        <a:bodyPr/>
        <a:lstStyle/>
        <a:p>
          <a:r>
            <a:rPr lang="en-US" dirty="0" smtClean="0"/>
            <a:t>ProSoft really knows industrial communications applications</a:t>
          </a:r>
          <a:endParaRPr lang="en-US" dirty="0"/>
        </a:p>
      </dgm:t>
    </dgm:pt>
    <dgm:pt modelId="{19E05BAD-CB22-48A0-A844-15A267B44A46}" type="parTrans" cxnId="{95124D25-0038-488D-9BF0-E71E1181DA15}">
      <dgm:prSet/>
      <dgm:spPr/>
      <dgm:t>
        <a:bodyPr/>
        <a:lstStyle/>
        <a:p>
          <a:endParaRPr lang="en-US"/>
        </a:p>
      </dgm:t>
    </dgm:pt>
    <dgm:pt modelId="{87A8C602-904E-46CD-9560-6B083974E8BF}" type="sibTrans" cxnId="{95124D25-0038-488D-9BF0-E71E1181DA15}">
      <dgm:prSet/>
      <dgm:spPr/>
      <dgm:t>
        <a:bodyPr/>
        <a:lstStyle/>
        <a:p>
          <a:endParaRPr lang="en-US"/>
        </a:p>
      </dgm:t>
    </dgm:pt>
    <dgm:pt modelId="{FBADE2FF-CA9F-496F-8CB8-FC25BF0895E7}">
      <dgm:prSet phldrT="[Text]"/>
      <dgm:spPr/>
      <dgm:t>
        <a:bodyPr/>
        <a:lstStyle/>
        <a:p>
          <a:r>
            <a:rPr lang="en-US" dirty="0" smtClean="0"/>
            <a:t>COMM - Connect, Optimize, Modernize, and Migrate</a:t>
          </a:r>
          <a:endParaRPr lang="en-US" dirty="0"/>
        </a:p>
      </dgm:t>
    </dgm:pt>
    <dgm:pt modelId="{62787E34-1413-4255-ABA4-09971F092E78}" type="parTrans" cxnId="{A5235DF5-1002-4290-AC0F-5FCA69321634}">
      <dgm:prSet/>
      <dgm:spPr/>
      <dgm:t>
        <a:bodyPr/>
        <a:lstStyle/>
        <a:p>
          <a:endParaRPr lang="en-US"/>
        </a:p>
      </dgm:t>
    </dgm:pt>
    <dgm:pt modelId="{CFEC4274-8E30-41CC-98F0-1C7F63331D1E}" type="sibTrans" cxnId="{A5235DF5-1002-4290-AC0F-5FCA69321634}">
      <dgm:prSet/>
      <dgm:spPr/>
      <dgm:t>
        <a:bodyPr/>
        <a:lstStyle/>
        <a:p>
          <a:endParaRPr lang="en-US"/>
        </a:p>
      </dgm:t>
    </dgm:pt>
    <dgm:pt modelId="{BB81CABD-AC08-43C2-9278-C5BA68DDA4E8}">
      <dgm:prSet phldrT="[Text]"/>
      <dgm:spPr/>
      <dgm:t>
        <a:bodyPr/>
        <a:lstStyle/>
        <a:p>
          <a:r>
            <a:rPr lang="en-US" b="1" dirty="0" smtClean="0"/>
            <a:t>Customer Oriented</a:t>
          </a:r>
          <a:endParaRPr lang="en-US" b="1" dirty="0"/>
        </a:p>
      </dgm:t>
    </dgm:pt>
    <dgm:pt modelId="{31969C2A-5816-45BC-87F7-193FF22970B7}" type="parTrans" cxnId="{F6D6A985-4089-4BE2-BCBC-2B77B6AD47B0}">
      <dgm:prSet/>
      <dgm:spPr/>
      <dgm:t>
        <a:bodyPr/>
        <a:lstStyle/>
        <a:p>
          <a:endParaRPr lang="en-US"/>
        </a:p>
      </dgm:t>
    </dgm:pt>
    <dgm:pt modelId="{841ABFF5-6002-44EB-9891-AC17A4BB5753}" type="sibTrans" cxnId="{F6D6A985-4089-4BE2-BCBC-2B77B6AD47B0}">
      <dgm:prSet/>
      <dgm:spPr/>
      <dgm:t>
        <a:bodyPr/>
        <a:lstStyle/>
        <a:p>
          <a:endParaRPr lang="en-US"/>
        </a:p>
      </dgm:t>
    </dgm:pt>
    <dgm:pt modelId="{A0A92D39-2386-4895-98DA-3B75F2E79AB4}">
      <dgm:prSet phldrT="[Text]"/>
      <dgm:spPr/>
      <dgm:t>
        <a:bodyPr/>
        <a:lstStyle/>
        <a:p>
          <a:r>
            <a:rPr lang="en-US" dirty="0" smtClean="0"/>
            <a:t>We are relentless in solving our customers’ challenges</a:t>
          </a:r>
          <a:endParaRPr lang="en-US" dirty="0"/>
        </a:p>
      </dgm:t>
    </dgm:pt>
    <dgm:pt modelId="{B28974DB-9189-454B-8A14-C8474D0B7F43}" type="parTrans" cxnId="{39BB3C40-DC3E-4B81-8A50-877240E77793}">
      <dgm:prSet/>
      <dgm:spPr/>
      <dgm:t>
        <a:bodyPr/>
        <a:lstStyle/>
        <a:p>
          <a:endParaRPr lang="en-US"/>
        </a:p>
      </dgm:t>
    </dgm:pt>
    <dgm:pt modelId="{3E26A1A1-8834-49C0-BFF4-66FF08B93ACE}" type="sibTrans" cxnId="{39BB3C40-DC3E-4B81-8A50-877240E77793}">
      <dgm:prSet/>
      <dgm:spPr/>
      <dgm:t>
        <a:bodyPr/>
        <a:lstStyle/>
        <a:p>
          <a:endParaRPr lang="en-US"/>
        </a:p>
      </dgm:t>
    </dgm:pt>
    <dgm:pt modelId="{41DF1AC3-ABEC-49FA-AF8B-DB421F549D06}">
      <dgm:prSet phldrT="[Text]"/>
      <dgm:spPr/>
      <dgm:t>
        <a:bodyPr/>
        <a:lstStyle/>
        <a:p>
          <a:r>
            <a:rPr lang="en-US" dirty="0" smtClean="0"/>
            <a:t>Industrial customers </a:t>
          </a:r>
          <a:r>
            <a:rPr lang="en-US" i="1" dirty="0" smtClean="0"/>
            <a:t>trust </a:t>
          </a:r>
          <a:r>
            <a:rPr lang="en-US" i="0" dirty="0" smtClean="0"/>
            <a:t>ProSoft</a:t>
          </a:r>
          <a:endParaRPr lang="en-US" dirty="0"/>
        </a:p>
      </dgm:t>
    </dgm:pt>
    <dgm:pt modelId="{F0BE6D0A-46FE-412C-A212-B61D349C9E4F}" type="parTrans" cxnId="{386C9B40-D50C-45E4-BAB3-91DD89A408B3}">
      <dgm:prSet/>
      <dgm:spPr/>
      <dgm:t>
        <a:bodyPr/>
        <a:lstStyle/>
        <a:p>
          <a:endParaRPr lang="en-US"/>
        </a:p>
      </dgm:t>
    </dgm:pt>
    <dgm:pt modelId="{2607E8CD-A9F1-45D3-A53C-1A9186987850}" type="sibTrans" cxnId="{386C9B40-D50C-45E4-BAB3-91DD89A408B3}">
      <dgm:prSet/>
      <dgm:spPr/>
      <dgm:t>
        <a:bodyPr/>
        <a:lstStyle/>
        <a:p>
          <a:endParaRPr lang="en-US"/>
        </a:p>
      </dgm:t>
    </dgm:pt>
    <dgm:pt modelId="{375CDC96-D51C-4781-AB0D-812876051D9E}">
      <dgm:prSet phldrT="[Text]"/>
      <dgm:spPr/>
      <dgm:t>
        <a:bodyPr/>
        <a:lstStyle/>
        <a:p>
          <a:r>
            <a:rPr lang="en-US" b="1" dirty="0" smtClean="0"/>
            <a:t>Great Partner</a:t>
          </a:r>
          <a:endParaRPr lang="en-US" b="1" dirty="0"/>
        </a:p>
      </dgm:t>
    </dgm:pt>
    <dgm:pt modelId="{E28915E9-0408-4D86-8821-E7F7FDF39917}" type="parTrans" cxnId="{A7995BA9-7135-4451-8AE7-33548E300586}">
      <dgm:prSet/>
      <dgm:spPr/>
      <dgm:t>
        <a:bodyPr/>
        <a:lstStyle/>
        <a:p>
          <a:endParaRPr lang="en-US"/>
        </a:p>
      </dgm:t>
    </dgm:pt>
    <dgm:pt modelId="{86590B6D-9A76-4F08-99A6-5BC915FAAA48}" type="sibTrans" cxnId="{A7995BA9-7135-4451-8AE7-33548E300586}">
      <dgm:prSet/>
      <dgm:spPr/>
      <dgm:t>
        <a:bodyPr/>
        <a:lstStyle/>
        <a:p>
          <a:endParaRPr lang="en-US"/>
        </a:p>
      </dgm:t>
    </dgm:pt>
    <dgm:pt modelId="{839DEC0E-8AD1-4D17-97D7-044039AEC562}">
      <dgm:prSet phldrT="[Text]"/>
      <dgm:spPr/>
      <dgm:t>
        <a:bodyPr/>
        <a:lstStyle/>
        <a:p>
          <a:r>
            <a:rPr lang="en-US" dirty="0" smtClean="0"/>
            <a:t>Partnerships are integral to our business</a:t>
          </a:r>
          <a:endParaRPr lang="en-US" dirty="0"/>
        </a:p>
      </dgm:t>
    </dgm:pt>
    <dgm:pt modelId="{944656A5-E9F6-410E-BC1E-3480F80190BD}" type="parTrans" cxnId="{95927000-C76A-4AAA-BCD5-CFDBACC119E5}">
      <dgm:prSet/>
      <dgm:spPr/>
      <dgm:t>
        <a:bodyPr/>
        <a:lstStyle/>
        <a:p>
          <a:endParaRPr lang="en-US"/>
        </a:p>
      </dgm:t>
    </dgm:pt>
    <dgm:pt modelId="{341138E8-8512-41E4-A958-9477B7CDC398}" type="sibTrans" cxnId="{95927000-C76A-4AAA-BCD5-CFDBACC119E5}">
      <dgm:prSet/>
      <dgm:spPr/>
      <dgm:t>
        <a:bodyPr/>
        <a:lstStyle/>
        <a:p>
          <a:endParaRPr lang="en-US"/>
        </a:p>
      </dgm:t>
    </dgm:pt>
    <dgm:pt modelId="{148221E2-77AF-44CC-904E-F17EDFB12E85}">
      <dgm:prSet phldrT="[Text]"/>
      <dgm:spPr/>
      <dgm:t>
        <a:bodyPr/>
        <a:lstStyle/>
        <a:p>
          <a:r>
            <a:rPr lang="en-US" dirty="0" smtClean="0"/>
            <a:t>We make our partners more successful</a:t>
          </a:r>
          <a:endParaRPr lang="en-US" dirty="0"/>
        </a:p>
      </dgm:t>
    </dgm:pt>
    <dgm:pt modelId="{4C0CD837-D83D-4C48-8B13-7921ECCF594E}" type="parTrans" cxnId="{8A69BB24-E028-4620-9197-B2081BF3462A}">
      <dgm:prSet/>
      <dgm:spPr/>
      <dgm:t>
        <a:bodyPr/>
        <a:lstStyle/>
        <a:p>
          <a:endParaRPr lang="en-US"/>
        </a:p>
      </dgm:t>
    </dgm:pt>
    <dgm:pt modelId="{BB690F1B-D308-4437-B23A-01FA746DDC78}" type="sibTrans" cxnId="{8A69BB24-E028-4620-9197-B2081BF3462A}">
      <dgm:prSet/>
      <dgm:spPr/>
      <dgm:t>
        <a:bodyPr/>
        <a:lstStyle/>
        <a:p>
          <a:endParaRPr lang="en-US"/>
        </a:p>
      </dgm:t>
    </dgm:pt>
    <dgm:pt modelId="{093C5D23-1115-4AAF-83A9-D63BE6E91FE0}" type="pres">
      <dgm:prSet presAssocID="{7075E7C5-562E-4946-9BB2-EE544D1FC4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5A741-6D99-48A6-AAD9-4F1096717747}" type="pres">
      <dgm:prSet presAssocID="{34B68B92-8D3B-415A-A1D9-4053B0C5E7E4}" presName="composite" presStyleCnt="0"/>
      <dgm:spPr/>
    </dgm:pt>
    <dgm:pt modelId="{C40AA9AF-3C86-4483-8AA9-52BE902D0112}" type="pres">
      <dgm:prSet presAssocID="{34B68B92-8D3B-415A-A1D9-4053B0C5E7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C7F16-7D47-4A02-8955-BD64A1FD4608}" type="pres">
      <dgm:prSet presAssocID="{34B68B92-8D3B-415A-A1D9-4053B0C5E7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9D744-BBE1-4FEF-9E5E-E4DAEB5ABBD9}" type="pres">
      <dgm:prSet presAssocID="{81613ED5-1912-42E8-B9C2-C4B2CE5648E4}" presName="sp" presStyleCnt="0"/>
      <dgm:spPr/>
    </dgm:pt>
    <dgm:pt modelId="{CE36B8D1-7BB0-48CC-AF28-FAE50C80E788}" type="pres">
      <dgm:prSet presAssocID="{BB81CABD-AC08-43C2-9278-C5BA68DDA4E8}" presName="composite" presStyleCnt="0"/>
      <dgm:spPr/>
    </dgm:pt>
    <dgm:pt modelId="{05227C25-66EB-48A7-9567-4F462BCCC1CB}" type="pres">
      <dgm:prSet presAssocID="{BB81CABD-AC08-43C2-9278-C5BA68DDA4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53BA6-18E5-4726-B464-DD471DC407E9}" type="pres">
      <dgm:prSet presAssocID="{BB81CABD-AC08-43C2-9278-C5BA68DDA4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F1489-1865-4930-A462-CB521B5C3D53}" type="pres">
      <dgm:prSet presAssocID="{841ABFF5-6002-44EB-9891-AC17A4BB5753}" presName="sp" presStyleCnt="0"/>
      <dgm:spPr/>
    </dgm:pt>
    <dgm:pt modelId="{C20A6DD9-B424-4CA2-AE46-8331FE51FE6B}" type="pres">
      <dgm:prSet presAssocID="{375CDC96-D51C-4781-AB0D-812876051D9E}" presName="composite" presStyleCnt="0"/>
      <dgm:spPr/>
    </dgm:pt>
    <dgm:pt modelId="{61F3AB03-9E94-4FCA-B684-5887BDB226D2}" type="pres">
      <dgm:prSet presAssocID="{375CDC96-D51C-4781-AB0D-812876051D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40308-AF01-491C-AAF1-C32D42728F5E}" type="pres">
      <dgm:prSet presAssocID="{375CDC96-D51C-4781-AB0D-812876051D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24D25-0038-488D-9BF0-E71E1181DA15}" srcId="{34B68B92-8D3B-415A-A1D9-4053B0C5E7E4}" destId="{14DBCD58-8426-4EE4-8126-CED8D0A53A8E}" srcOrd="0" destOrd="0" parTransId="{19E05BAD-CB22-48A0-A844-15A267B44A46}" sibTransId="{87A8C602-904E-46CD-9560-6B083974E8BF}"/>
    <dgm:cxn modelId="{8A69BB24-E028-4620-9197-B2081BF3462A}" srcId="{375CDC96-D51C-4781-AB0D-812876051D9E}" destId="{148221E2-77AF-44CC-904E-F17EDFB12E85}" srcOrd="1" destOrd="0" parTransId="{4C0CD837-D83D-4C48-8B13-7921ECCF594E}" sibTransId="{BB690F1B-D308-4437-B23A-01FA746DDC78}"/>
    <dgm:cxn modelId="{08724714-1E2F-4015-B990-680A34136C8A}" type="presOf" srcId="{375CDC96-D51C-4781-AB0D-812876051D9E}" destId="{61F3AB03-9E94-4FCA-B684-5887BDB226D2}" srcOrd="0" destOrd="0" presId="urn:microsoft.com/office/officeart/2005/8/layout/chevron2"/>
    <dgm:cxn modelId="{B95F51F3-9FCB-43D6-B32E-0EC7BBCD343A}" type="presOf" srcId="{839DEC0E-8AD1-4D17-97D7-044039AEC562}" destId="{3FE40308-AF01-491C-AAF1-C32D42728F5E}" srcOrd="0" destOrd="0" presId="urn:microsoft.com/office/officeart/2005/8/layout/chevron2"/>
    <dgm:cxn modelId="{F6D6A985-4089-4BE2-BCBC-2B77B6AD47B0}" srcId="{7075E7C5-562E-4946-9BB2-EE544D1FC40D}" destId="{BB81CABD-AC08-43C2-9278-C5BA68DDA4E8}" srcOrd="1" destOrd="0" parTransId="{31969C2A-5816-45BC-87F7-193FF22970B7}" sibTransId="{841ABFF5-6002-44EB-9891-AC17A4BB5753}"/>
    <dgm:cxn modelId="{288E3A0F-056A-4EAB-8BCC-AA128C4A5411}" srcId="{7075E7C5-562E-4946-9BB2-EE544D1FC40D}" destId="{34B68B92-8D3B-415A-A1D9-4053B0C5E7E4}" srcOrd="0" destOrd="0" parTransId="{CDD9AE28-C223-4836-805E-58F0BD3EEA5D}" sibTransId="{81613ED5-1912-42E8-B9C2-C4B2CE5648E4}"/>
    <dgm:cxn modelId="{21BC0361-198E-4F65-898B-04EF4B05CC0F}" type="presOf" srcId="{BB81CABD-AC08-43C2-9278-C5BA68DDA4E8}" destId="{05227C25-66EB-48A7-9567-4F462BCCC1CB}" srcOrd="0" destOrd="0" presId="urn:microsoft.com/office/officeart/2005/8/layout/chevron2"/>
    <dgm:cxn modelId="{1AA67289-623D-406F-A2C7-636F128F34F8}" type="presOf" srcId="{41DF1AC3-ABEC-49FA-AF8B-DB421F549D06}" destId="{70053BA6-18E5-4726-B464-DD471DC407E9}" srcOrd="0" destOrd="1" presId="urn:microsoft.com/office/officeart/2005/8/layout/chevron2"/>
    <dgm:cxn modelId="{39BB3C40-DC3E-4B81-8A50-877240E77793}" srcId="{BB81CABD-AC08-43C2-9278-C5BA68DDA4E8}" destId="{A0A92D39-2386-4895-98DA-3B75F2E79AB4}" srcOrd="0" destOrd="0" parTransId="{B28974DB-9189-454B-8A14-C8474D0B7F43}" sibTransId="{3E26A1A1-8834-49C0-BFF4-66FF08B93ACE}"/>
    <dgm:cxn modelId="{95927000-C76A-4AAA-BCD5-CFDBACC119E5}" srcId="{375CDC96-D51C-4781-AB0D-812876051D9E}" destId="{839DEC0E-8AD1-4D17-97D7-044039AEC562}" srcOrd="0" destOrd="0" parTransId="{944656A5-E9F6-410E-BC1E-3480F80190BD}" sibTransId="{341138E8-8512-41E4-A958-9477B7CDC398}"/>
    <dgm:cxn modelId="{F30E3FC1-BE87-47C6-BAAD-EAE1B616F413}" type="presOf" srcId="{148221E2-77AF-44CC-904E-F17EDFB12E85}" destId="{3FE40308-AF01-491C-AAF1-C32D42728F5E}" srcOrd="0" destOrd="1" presId="urn:microsoft.com/office/officeart/2005/8/layout/chevron2"/>
    <dgm:cxn modelId="{F027A1B4-8BE6-492B-A039-4935422AAF1D}" type="presOf" srcId="{FBADE2FF-CA9F-496F-8CB8-FC25BF0895E7}" destId="{DC7C7F16-7D47-4A02-8955-BD64A1FD4608}" srcOrd="0" destOrd="1" presId="urn:microsoft.com/office/officeart/2005/8/layout/chevron2"/>
    <dgm:cxn modelId="{FB76AB65-B4B6-4F82-97D3-ADA85686B968}" type="presOf" srcId="{34B68B92-8D3B-415A-A1D9-4053B0C5E7E4}" destId="{C40AA9AF-3C86-4483-8AA9-52BE902D0112}" srcOrd="0" destOrd="0" presId="urn:microsoft.com/office/officeart/2005/8/layout/chevron2"/>
    <dgm:cxn modelId="{AB655588-79E0-4B92-8314-9452323F813A}" type="presOf" srcId="{A0A92D39-2386-4895-98DA-3B75F2E79AB4}" destId="{70053BA6-18E5-4726-B464-DD471DC407E9}" srcOrd="0" destOrd="0" presId="urn:microsoft.com/office/officeart/2005/8/layout/chevron2"/>
    <dgm:cxn modelId="{E86A117C-2378-4C99-84AE-C4D86735C3D5}" type="presOf" srcId="{14DBCD58-8426-4EE4-8126-CED8D0A53A8E}" destId="{DC7C7F16-7D47-4A02-8955-BD64A1FD4608}" srcOrd="0" destOrd="0" presId="urn:microsoft.com/office/officeart/2005/8/layout/chevron2"/>
    <dgm:cxn modelId="{DABF8B5B-18D4-4F54-B4F3-2F08A09B3840}" type="presOf" srcId="{7075E7C5-562E-4946-9BB2-EE544D1FC40D}" destId="{093C5D23-1115-4AAF-83A9-D63BE6E91FE0}" srcOrd="0" destOrd="0" presId="urn:microsoft.com/office/officeart/2005/8/layout/chevron2"/>
    <dgm:cxn modelId="{A7995BA9-7135-4451-8AE7-33548E300586}" srcId="{7075E7C5-562E-4946-9BB2-EE544D1FC40D}" destId="{375CDC96-D51C-4781-AB0D-812876051D9E}" srcOrd="2" destOrd="0" parTransId="{E28915E9-0408-4D86-8821-E7F7FDF39917}" sibTransId="{86590B6D-9A76-4F08-99A6-5BC915FAAA48}"/>
    <dgm:cxn modelId="{386C9B40-D50C-45E4-BAB3-91DD89A408B3}" srcId="{BB81CABD-AC08-43C2-9278-C5BA68DDA4E8}" destId="{41DF1AC3-ABEC-49FA-AF8B-DB421F549D06}" srcOrd="1" destOrd="0" parTransId="{F0BE6D0A-46FE-412C-A212-B61D349C9E4F}" sibTransId="{2607E8CD-A9F1-45D3-A53C-1A9186987850}"/>
    <dgm:cxn modelId="{A5235DF5-1002-4290-AC0F-5FCA69321634}" srcId="{34B68B92-8D3B-415A-A1D9-4053B0C5E7E4}" destId="{FBADE2FF-CA9F-496F-8CB8-FC25BF0895E7}" srcOrd="1" destOrd="0" parTransId="{62787E34-1413-4255-ABA4-09971F092E78}" sibTransId="{CFEC4274-8E30-41CC-98F0-1C7F63331D1E}"/>
    <dgm:cxn modelId="{166F4751-EEF1-4F8B-8048-C6EA911A0861}" type="presParOf" srcId="{093C5D23-1115-4AAF-83A9-D63BE6E91FE0}" destId="{8B35A741-6D99-48A6-AAD9-4F1096717747}" srcOrd="0" destOrd="0" presId="urn:microsoft.com/office/officeart/2005/8/layout/chevron2"/>
    <dgm:cxn modelId="{60683B22-F123-4A19-AF43-56B5D3E0C32C}" type="presParOf" srcId="{8B35A741-6D99-48A6-AAD9-4F1096717747}" destId="{C40AA9AF-3C86-4483-8AA9-52BE902D0112}" srcOrd="0" destOrd="0" presId="urn:microsoft.com/office/officeart/2005/8/layout/chevron2"/>
    <dgm:cxn modelId="{1EB635F2-CB40-459B-AD92-3D723CE05633}" type="presParOf" srcId="{8B35A741-6D99-48A6-AAD9-4F1096717747}" destId="{DC7C7F16-7D47-4A02-8955-BD64A1FD4608}" srcOrd="1" destOrd="0" presId="urn:microsoft.com/office/officeart/2005/8/layout/chevron2"/>
    <dgm:cxn modelId="{DF1D1524-1AC8-41EF-B2D4-DEEE6BE584D5}" type="presParOf" srcId="{093C5D23-1115-4AAF-83A9-D63BE6E91FE0}" destId="{12E9D744-BBE1-4FEF-9E5E-E4DAEB5ABBD9}" srcOrd="1" destOrd="0" presId="urn:microsoft.com/office/officeart/2005/8/layout/chevron2"/>
    <dgm:cxn modelId="{BE85F1E5-FFBC-4463-A876-24E2955B2752}" type="presParOf" srcId="{093C5D23-1115-4AAF-83A9-D63BE6E91FE0}" destId="{CE36B8D1-7BB0-48CC-AF28-FAE50C80E788}" srcOrd="2" destOrd="0" presId="urn:microsoft.com/office/officeart/2005/8/layout/chevron2"/>
    <dgm:cxn modelId="{F0381E3E-2307-4BF9-A89F-12AC6A756BED}" type="presParOf" srcId="{CE36B8D1-7BB0-48CC-AF28-FAE50C80E788}" destId="{05227C25-66EB-48A7-9567-4F462BCCC1CB}" srcOrd="0" destOrd="0" presId="urn:microsoft.com/office/officeart/2005/8/layout/chevron2"/>
    <dgm:cxn modelId="{F1FB8E44-67E7-48CF-A22F-2F82F9D52BFC}" type="presParOf" srcId="{CE36B8D1-7BB0-48CC-AF28-FAE50C80E788}" destId="{70053BA6-18E5-4726-B464-DD471DC407E9}" srcOrd="1" destOrd="0" presId="urn:microsoft.com/office/officeart/2005/8/layout/chevron2"/>
    <dgm:cxn modelId="{6682C68E-17E2-4F49-9E07-F94DA44885C2}" type="presParOf" srcId="{093C5D23-1115-4AAF-83A9-D63BE6E91FE0}" destId="{8CCF1489-1865-4930-A462-CB521B5C3D53}" srcOrd="3" destOrd="0" presId="urn:microsoft.com/office/officeart/2005/8/layout/chevron2"/>
    <dgm:cxn modelId="{7247A9BA-14B2-469B-B551-3555245FC540}" type="presParOf" srcId="{093C5D23-1115-4AAF-83A9-D63BE6E91FE0}" destId="{C20A6DD9-B424-4CA2-AE46-8331FE51FE6B}" srcOrd="4" destOrd="0" presId="urn:microsoft.com/office/officeart/2005/8/layout/chevron2"/>
    <dgm:cxn modelId="{99C5374D-46A7-45A7-B5BF-9ABC239C0869}" type="presParOf" srcId="{C20A6DD9-B424-4CA2-AE46-8331FE51FE6B}" destId="{61F3AB03-9E94-4FCA-B684-5887BDB226D2}" srcOrd="0" destOrd="0" presId="urn:microsoft.com/office/officeart/2005/8/layout/chevron2"/>
    <dgm:cxn modelId="{4F5DA695-82AE-4E1E-866F-A43A53693311}" type="presParOf" srcId="{C20A6DD9-B424-4CA2-AE46-8331FE51FE6B}" destId="{3FE40308-AF01-491C-AAF1-C32D42728F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692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692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B36140F-5AB5-4A7F-AEC9-DC727B725E4D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472"/>
            <a:ext cx="5563870" cy="366539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81"/>
            <a:ext cx="3013763" cy="466919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181"/>
            <a:ext cx="3013763" cy="466919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D69565-0257-493C-BEDD-5ADBC1D6A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the Webinar on modernization solutions for Rockwell users.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traditional “rip out and replace” strategy</a:t>
            </a:r>
            <a:r>
              <a:rPr lang="en-US" baseline="0" dirty="0" smtClean="0"/>
              <a:t> could be more complex and potentially more </a:t>
            </a:r>
            <a:r>
              <a:rPr lang="en-US" baseline="0" dirty="0" err="1" smtClean="0"/>
              <a:t>labour</a:t>
            </a:r>
            <a:r>
              <a:rPr lang="en-US" baseline="0" dirty="0" smtClean="0"/>
              <a:t> and cost intensive; using the CAPEX budget I mentioned earlier.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what if there was another way to improve productivity and reduce costs, whilst minimizing downtime? What if there was another way to replace a legacy network and introduce a modern Ethernet infrastructure for todays manufacturing but keeping the plant running?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this means for the Controls Engineer is that they</a:t>
            </a:r>
            <a:r>
              <a:rPr lang="en-US" baseline="0" dirty="0" smtClean="0"/>
              <a:t> can be</a:t>
            </a:r>
            <a:endParaRPr lang="en-US" dirty="0" smtClean="0"/>
          </a:p>
          <a:p>
            <a:r>
              <a:rPr lang="en-US" dirty="0" smtClean="0"/>
              <a:t> Reactive - Replace equipment as it breaks</a:t>
            </a:r>
          </a:p>
          <a:p>
            <a:r>
              <a:rPr lang="en-US" dirty="0" smtClean="0"/>
              <a:t> Proactive – Replace legacy equipment as it fits in their maintenance budget</a:t>
            </a:r>
          </a:p>
          <a:p>
            <a:r>
              <a:rPr lang="en-US" dirty="0" smtClean="0"/>
              <a:t> Can manage spares more effectively</a:t>
            </a:r>
          </a:p>
          <a:p>
            <a:r>
              <a:rPr lang="en-US" dirty="0" smtClean="0"/>
              <a:t> Relatively quick option to keep the plant up and running in the event of an emergency</a:t>
            </a:r>
          </a:p>
          <a:p>
            <a:r>
              <a:rPr lang="en-US" dirty="0" smtClean="0"/>
              <a:t> Doesn’t necessarily</a:t>
            </a:r>
            <a:r>
              <a:rPr lang="en-US" baseline="0" dirty="0" smtClean="0"/>
              <a:t> </a:t>
            </a:r>
            <a:r>
              <a:rPr lang="en-US" dirty="0" smtClean="0"/>
              <a:t>require contracting a system integrator</a:t>
            </a:r>
          </a:p>
          <a:p>
            <a:r>
              <a:rPr lang="en-US" dirty="0" smtClean="0"/>
              <a:t> Doesn’t have to touch the Controller code that he likely doesn’t understand because it was done by someone else and it works</a:t>
            </a:r>
          </a:p>
          <a:p>
            <a:endParaRPr lang="en-US" dirty="0" smtClean="0"/>
          </a:p>
          <a:p>
            <a:r>
              <a:rPr lang="en-US" dirty="0" smtClean="0"/>
              <a:t>For Senior Management they can now can keep their plant up and running with minimal investment. </a:t>
            </a:r>
            <a:r>
              <a:rPr lang="en-US" dirty="0" err="1" smtClean="0"/>
              <a:t>Minimise</a:t>
            </a:r>
            <a:r>
              <a:rPr lang="en-US" dirty="0" smtClean="0"/>
              <a:t> downtime costs and loss in production.</a:t>
            </a:r>
            <a:r>
              <a:rPr lang="en-US" baseline="0" dirty="0" smtClean="0"/>
              <a:t> Senior management can now </a:t>
            </a:r>
            <a:r>
              <a:rPr lang="en-US" baseline="0" dirty="0" err="1" smtClean="0"/>
              <a:t>realise</a:t>
            </a:r>
            <a:r>
              <a:rPr lang="en-US" baseline="0" dirty="0" smtClean="0"/>
              <a:t> their </a:t>
            </a:r>
            <a:r>
              <a:rPr lang="en-US" dirty="0" smtClean="0"/>
              <a:t>long term plans for increasing efficiency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</a:t>
            </a:r>
            <a:r>
              <a:rPr lang="en-US" baseline="0" dirty="0" smtClean="0"/>
              <a:t> the existing plant is using older PLC5/SLC on DH+ and assets, such as drives, HMI </a:t>
            </a:r>
            <a:r>
              <a:rPr lang="en-US" baseline="0" dirty="0" err="1" smtClean="0"/>
              <a:t>screesn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FlexIO</a:t>
            </a:r>
            <a:r>
              <a:rPr lang="en-US" baseline="0" dirty="0" smtClean="0"/>
              <a:t> are on 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 phased modernization approach you can change the drives to modern </a:t>
            </a:r>
            <a:r>
              <a:rPr lang="en-US" dirty="0" err="1" smtClean="0"/>
              <a:t>PowerFlex</a:t>
            </a:r>
            <a:r>
              <a:rPr lang="en-US" dirty="0" smtClean="0"/>
              <a:t> drives</a:t>
            </a:r>
            <a:r>
              <a:rPr lang="en-US" baseline="0" dirty="0" smtClean="0"/>
              <a:t> on EtherNet/IP without changing the main controllers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our </a:t>
            </a:r>
            <a:r>
              <a:rPr lang="en-US" dirty="0" err="1" smtClean="0"/>
              <a:t>modernisation</a:t>
            </a:r>
            <a:r>
              <a:rPr lang="en-US" dirty="0" smtClean="0"/>
              <a:t> solutions you can upgrade your Remote I/O and Data Highway Plus </a:t>
            </a:r>
            <a:r>
              <a:rPr lang="en-US" dirty="0" err="1" smtClean="0"/>
              <a:t>PanelViews</a:t>
            </a:r>
            <a:r>
              <a:rPr lang="en-US" dirty="0" smtClean="0"/>
              <a:t> to new EtherNet/IP </a:t>
            </a:r>
            <a:r>
              <a:rPr lang="en-US" dirty="0" err="1" smtClean="0"/>
              <a:t>PanelView</a:t>
            </a:r>
            <a:r>
              <a:rPr lang="en-US" dirty="0" smtClean="0"/>
              <a:t>™ Plus terminals, with no changes to your PLC program. </a:t>
            </a:r>
          </a:p>
          <a:p>
            <a:endParaRPr lang="en-US" dirty="0" smtClean="0"/>
          </a:p>
          <a:p>
            <a:r>
              <a:rPr lang="en-US" dirty="0" smtClean="0"/>
              <a:t>All modern PCs don’t have ISA or PCI slots but all have Ethernet ports. Our solution replaces the need for a 1784-PKTX card and can be used to modernize programming stations or SCADA PCs.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23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our modernization solutions you can upgrade your Remote I/O adapters for FLEX I/O to new EtherNet/IP adapters</a:t>
            </a:r>
            <a:r>
              <a:rPr lang="en-US" baseline="0" dirty="0" smtClean="0"/>
              <a:t> without changing the code; freeing up spares.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5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site standard may be </a:t>
            </a:r>
            <a:r>
              <a:rPr lang="en-US" dirty="0" err="1" smtClean="0"/>
              <a:t>CompactLogix</a:t>
            </a:r>
            <a:r>
              <a:rPr lang="en-US" dirty="0" smtClean="0"/>
              <a:t> and NOT ControlLogix. Your </a:t>
            </a:r>
            <a:r>
              <a:rPr lang="en-US" dirty="0" err="1" smtClean="0"/>
              <a:t>CompactLogix</a:t>
            </a:r>
            <a:r>
              <a:rPr lang="en-US" dirty="0" smtClean="0"/>
              <a:t> can control your existing Remote I/O devices using our modernization</a:t>
            </a:r>
            <a:r>
              <a:rPr lang="en-US" baseline="0" dirty="0" smtClean="0"/>
              <a:t> </a:t>
            </a:r>
            <a:r>
              <a:rPr lang="en-US" dirty="0" smtClean="0"/>
              <a:t>gateway. </a:t>
            </a:r>
          </a:p>
          <a:p>
            <a:pPr defTabSz="932871">
              <a:defRPr/>
            </a:pPr>
            <a:r>
              <a:rPr lang="en-US" dirty="0" smtClean="0"/>
              <a:t>You can modernize</a:t>
            </a:r>
            <a:r>
              <a:rPr lang="en-US" baseline="0" dirty="0" smtClean="0"/>
              <a:t> to an EtherNet/IP network, changing programming stations, SCADA and HMI screens and still control your existing Remote IO network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 what they did at Brains</a:t>
            </a:r>
            <a:r>
              <a:rPr lang="en-US" baseline="0" dirty="0" smtClean="0"/>
              <a:t> Brewery in Cardiff, 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I move to the next stage of the webinar, I’ll pause for questions; (If no questions then)</a:t>
            </a:r>
          </a:p>
          <a:p>
            <a:pPr marL="233218" indent="-233218">
              <a:buFont typeface="Arial" panose="020B0604020202020204" pitchFamily="34" charset="0"/>
              <a:buChar char="•"/>
            </a:pPr>
            <a:r>
              <a:rPr lang="en-US" baseline="0" dirty="0" smtClean="0"/>
              <a:t>Can I use the Flex IO solution with </a:t>
            </a:r>
            <a:r>
              <a:rPr lang="en-US" baseline="0" dirty="0" err="1" smtClean="0"/>
              <a:t>PointIO</a:t>
            </a:r>
            <a:r>
              <a:rPr lang="en-US" baseline="0" dirty="0" smtClean="0"/>
              <a:t>? No, the modernization gateway can only be used with </a:t>
            </a:r>
            <a:r>
              <a:rPr lang="en-US" baseline="0" dirty="0" err="1" smtClean="0"/>
              <a:t>FlexIO</a:t>
            </a:r>
            <a:r>
              <a:rPr lang="en-US" baseline="0" dirty="0" smtClean="0"/>
              <a:t> migrations only and NOT </a:t>
            </a:r>
            <a:r>
              <a:rPr lang="en-US" baseline="0" dirty="0" err="1" smtClean="0"/>
              <a:t>PointIO</a:t>
            </a:r>
            <a:r>
              <a:rPr lang="en-US" baseline="0" dirty="0" smtClean="0"/>
              <a:t>, SLC IO, 1771 IO but you can have 16 Ethernet/IP connections. </a:t>
            </a:r>
          </a:p>
          <a:p>
            <a:pPr marL="233218" indent="-233218">
              <a:buFont typeface="Arial" panose="020B0604020202020204" pitchFamily="34" charset="0"/>
              <a:buChar char="•"/>
            </a:pPr>
            <a:r>
              <a:rPr lang="en-US" dirty="0" smtClean="0"/>
              <a:t>With the drives modernization, how</a:t>
            </a:r>
            <a:r>
              <a:rPr lang="en-US" baseline="0" dirty="0" smtClean="0"/>
              <a:t> many drives can I have on one gateway? You can have 4 drives with full rack addressing.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6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plant or facility you may be using legacy serial protocols, such as DF-1, for communications for HMI screens or for communications between sites using serial modems. These legacy protocols are being phased out but we have a range of solutions to </a:t>
            </a:r>
            <a:r>
              <a:rPr lang="en-US" dirty="0" err="1" smtClean="0"/>
              <a:t>modernise</a:t>
            </a:r>
            <a:r>
              <a:rPr lang="en-US" dirty="0" smtClean="0"/>
              <a:t> these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7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6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 you may have </a:t>
            </a:r>
            <a:r>
              <a:rPr lang="en-US" baseline="0" dirty="0" smtClean="0"/>
              <a:t>an SLC5/03 or 5/04 using DF-1 on a remote network and you need to </a:t>
            </a:r>
            <a:r>
              <a:rPr lang="en-US" baseline="0" dirty="0" err="1" smtClean="0"/>
              <a:t>modernise</a:t>
            </a:r>
            <a:r>
              <a:rPr lang="en-US" baseline="0" dirty="0" smtClean="0"/>
              <a:t> the infrastructure whilst minimizing downtime.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8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 smtClean="0"/>
              <a:t>Step 1. </a:t>
            </a:r>
            <a:r>
              <a:rPr lang="en-US" dirty="0">
                <a:solidFill>
                  <a:srgbClr val="EEECE1">
                    <a:lumMod val="10000"/>
                  </a:srgbClr>
                </a:solidFill>
              </a:rPr>
              <a:t>Upgrade remote RTU’s to modern </a:t>
            </a:r>
            <a:r>
              <a:rPr lang="en-US" dirty="0" err="1">
                <a:solidFill>
                  <a:srgbClr val="EEECE1">
                    <a:lumMod val="10000"/>
                  </a:srgbClr>
                </a:solidFill>
              </a:rPr>
              <a:t>logix</a:t>
            </a:r>
            <a:r>
              <a:rPr lang="en-US" dirty="0">
                <a:solidFill>
                  <a:srgbClr val="EEECE1">
                    <a:lumMod val="10000"/>
                  </a:srgbClr>
                </a:solidFill>
              </a:rPr>
              <a:t> PLCs (without serial ports) by using our DF1 gateway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2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2. Upgrade the main SCADA system to EtherNet/IP,</a:t>
            </a:r>
            <a:r>
              <a:rPr lang="en-US" baseline="0" dirty="0" smtClean="0"/>
              <a:t> whilst still using the existing 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7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3. Replace the leased telephone lines to license free </a:t>
            </a:r>
            <a:r>
              <a:rPr lang="en-US" dirty="0" err="1" smtClean="0"/>
              <a:t>WiFi</a:t>
            </a:r>
            <a:r>
              <a:rPr lang="en-US" dirty="0" smtClean="0"/>
              <a:t> radios or the latest 4G cellular gateways. You have now modernized the legacy infrastructure to EtherNet/IP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5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application examples include modernizing HMI panels but keeping the existing</a:t>
            </a:r>
            <a:r>
              <a:rPr lang="en-US" baseline="0" dirty="0" smtClean="0"/>
              <a:t> PLC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8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finish by briefly talking about modernizing legacy competitive PLCs and DCS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3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this solution you can add a </a:t>
            </a:r>
            <a:r>
              <a:rPr lang="en-US" dirty="0" err="1" smtClean="0"/>
              <a:t>PlantPAx</a:t>
            </a:r>
            <a:r>
              <a:rPr lang="en-US" baseline="0" dirty="0" smtClean="0"/>
              <a:t> system to the existing DCS system in monitor mode, while you verify the code etc. When you are ready you can then switch the in-chassis card to “controller” mode, remove the DCS controller and use the legacy IO. If something goes wrong you can put the DCS controller back, while you debug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1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recap ProSoft have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6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Questions;</a:t>
            </a:r>
          </a:p>
          <a:p>
            <a:pPr defTabSz="932871">
              <a:defRPr/>
            </a:pPr>
            <a:r>
              <a:rPr lang="en-US" dirty="0" smtClean="0"/>
              <a:t> Can</a:t>
            </a:r>
            <a:r>
              <a:rPr lang="en-US" baseline="0" dirty="0" smtClean="0"/>
              <a:t> the DF1 solution be used as a </a:t>
            </a:r>
            <a:r>
              <a:rPr lang="en-US" dirty="0"/>
              <a:t>1761-NET-ENI replacement module? Yes, it can be used for uploading and downloading, supports panel views and DF-1 modems.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1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ProSoft Technology – www.prosoft-technology.com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A008C5-ACDF-4D12-BE0C-13DDE1EE6AD4}" type="datetime5">
              <a:rPr lang="en-US" smtClean="0">
                <a:solidFill>
                  <a:prstClr val="black"/>
                </a:solidFill>
              </a:rPr>
              <a:pPr/>
              <a:t>12-Apr-18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ProSoft Technology – www.prosoft-technology.com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8A3B06-7613-4FC5-8F17-A0196C8349F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8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25+</a:t>
            </a:r>
            <a:r>
              <a:rPr lang="en-US" baseline="0" dirty="0" smtClean="0"/>
              <a:t> years</a:t>
            </a:r>
          </a:p>
          <a:p>
            <a:r>
              <a:rPr lang="en-US" baseline="0" dirty="0" smtClean="0"/>
              <a:t>Industrial communication solutions for major automation vendors; In-chassis modules for Rockwell Automation &amp; Schneider Electric as well as stand alone gateways and wireless solutions</a:t>
            </a:r>
          </a:p>
          <a:p>
            <a:r>
              <a:rPr lang="en-US" baseline="0" dirty="0" smtClean="0"/>
              <a:t>We have several well known Global customers in key vertical markets.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5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strategic vision articulated four years</a:t>
            </a:r>
            <a:r>
              <a:rPr lang="en-US" baseline="0" dirty="0" smtClean="0"/>
              <a:t> ago remains the same – ProSoft and our </a:t>
            </a:r>
            <a:r>
              <a:rPr lang="en-US" u="sng" baseline="0" dirty="0" smtClean="0"/>
              <a:t>partners</a:t>
            </a:r>
            <a:r>
              <a:rPr lang="en-US" u="none" baseline="0" dirty="0" smtClean="0"/>
              <a:t> </a:t>
            </a:r>
            <a:r>
              <a:rPr lang="en-US" u="sng" baseline="0" dirty="0" smtClean="0"/>
              <a:t>optimize productivity </a:t>
            </a:r>
            <a:r>
              <a:rPr lang="en-US" u="none" baseline="0" dirty="0" smtClean="0"/>
              <a:t>with innovative </a:t>
            </a:r>
            <a:r>
              <a:rPr lang="en-US" u="sng" baseline="0" dirty="0" smtClean="0"/>
              <a:t>communication solutions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Strategic visions should remain consistent over time, even as the plans we make to achieve them change and adapt to real world conditions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2FA1-F673-48EF-AF7F-B927327B8E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7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dirty="0" smtClean="0"/>
              <a:t>is one of</a:t>
            </a:r>
            <a:r>
              <a:rPr lang="en-US" baseline="0" dirty="0" smtClean="0"/>
              <a:t> a series of webinars that we will hold including:</a:t>
            </a:r>
          </a:p>
          <a:p>
            <a:r>
              <a:rPr lang="en-US" baseline="0" dirty="0" smtClean="0"/>
              <a:t>Remote connectivity – a cloud based secure remote access solutions for the </a:t>
            </a:r>
            <a:r>
              <a:rPr lang="en-US" baseline="0" dirty="0" err="1" smtClean="0"/>
              <a:t>IIoT</a:t>
            </a:r>
            <a:r>
              <a:rPr lang="en-US" baseline="0" dirty="0" smtClean="0"/>
              <a:t> age</a:t>
            </a:r>
          </a:p>
          <a:p>
            <a:r>
              <a:rPr lang="en-US" baseline="0" dirty="0" smtClean="0"/>
              <a:t>Integrated Flow computing for Rockwell Automation PACs</a:t>
            </a:r>
          </a:p>
          <a:p>
            <a:r>
              <a:rPr lang="en-US" baseline="0" dirty="0" smtClean="0"/>
              <a:t>Wireless solutions optimized for Automated Materials handling applications such as AGVs, cranes, ASRS, warehousing, etc.</a:t>
            </a:r>
          </a:p>
          <a:p>
            <a:r>
              <a:rPr lang="en-US" baseline="0" dirty="0" smtClean="0"/>
              <a:t>And modernization that I will cover today and will be available for download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begin it is worth looking at the difference between upgrading and modernizing</a:t>
            </a:r>
          </a:p>
          <a:p>
            <a:endParaRPr lang="en-US" dirty="0" smtClean="0"/>
          </a:p>
          <a:p>
            <a:r>
              <a:rPr lang="en-US" dirty="0" smtClean="0"/>
              <a:t>Upgrading</a:t>
            </a:r>
            <a:r>
              <a:rPr lang="en-US" baseline="0" dirty="0" smtClean="0"/>
              <a:t> can be achieved in the short term, with a smaller investment from an operational expenditure budget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Whereas modernizing requires a larger investment, a long term vision and capital expenditure.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significant number of manufacturing plants are more than 20 years old, with legacy automation systems reaching predicted end-of-life.</a:t>
            </a:r>
          </a:p>
          <a:p>
            <a:r>
              <a:rPr lang="en-US" dirty="0"/>
              <a:t>Are you one of those plants?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problem is that most plants have been operation for a long time, possibly over 10 years, and many of the assets in use today have become discontinued</a:t>
            </a:r>
            <a:r>
              <a:rPr lang="en-US" baseline="0" dirty="0" smtClean="0"/>
              <a:t> or near the end of life. This will cause the end user problems leading to down time and production stoppages.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2" indent="-2871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1" indent="-2296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73" indent="-2296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65" indent="-2296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58" indent="-229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50" indent="-229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42" indent="-229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34" indent="-229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43D9F9-653A-494E-BBE9-18C825A7C99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Collect: Inspect the application, machine, line or plant through an installed base evaluation (IBE), which is a cost effective way to identify obsolesce risks. </a:t>
            </a:r>
          </a:p>
          <a:p>
            <a:endParaRPr lang="en-US" dirty="0" smtClean="0"/>
          </a:p>
          <a:p>
            <a:r>
              <a:rPr lang="en-US" dirty="0" err="1" smtClean="0"/>
              <a:t>Analyse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Determine where you can make the biggest impact. Identify your most critical equipment, biggest risks and options</a:t>
            </a:r>
          </a:p>
          <a:p>
            <a:endParaRPr lang="en-US" dirty="0" smtClean="0"/>
          </a:p>
          <a:p>
            <a:pPr defTabSz="932871">
              <a:defRPr/>
            </a:pPr>
            <a:r>
              <a:rPr lang="en-US" dirty="0" smtClean="0"/>
              <a:t>Plan: Define your scope based the application requirements, opportunities for productivity improvements, schedule, budget and ROI based on long-term business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69565-0257-493C-BEDD-5ADBC1D6A7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1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4999C2F1-BB10-4ABE-A181-A8928BA69EB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4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A2D57668-6E31-43C8-8D3A-7C9AC703B16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52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9636C54A-06A8-4C39-BFAF-65F1B238241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69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7242FDC1-8BBC-43BA-A3A2-B3152D17EDD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784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5C7C82EC-C57C-42AF-A752-23E14F89897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46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4F81BD"/>
              </a:buClr>
              <a:defRPr/>
            </a:pPr>
            <a:fld id="{C12C7A9F-495A-4E34-A47E-B84B44E3A26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55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FAA89718-AED1-40D7-B56C-110C9BE6DE7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222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538" y="150813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9538" y="1371600"/>
            <a:ext cx="3695700" cy="503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638" y="1371600"/>
            <a:ext cx="3695700" cy="503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4F81BD"/>
              </a:buCl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- </a:t>
            </a: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- </a:t>
            </a:r>
            <a:fld id="{E60E271D-70B0-4947-A341-135159A57C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6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1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6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2636-D56C-443B-BCCF-93FCDAD71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358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83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219200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2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7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8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1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4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712D9-6966-49FF-9AF3-0DC1655426EC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19760" y="6352881"/>
            <a:ext cx="642302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141" t="34515" r="7076" b="40002"/>
          <a:stretch>
            <a:fillRect/>
          </a:stretch>
        </p:blipFill>
        <p:spPr bwMode="auto">
          <a:xfrm>
            <a:off x="0" y="966355"/>
            <a:ext cx="9144000" cy="27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8600" y="3848596"/>
            <a:ext cx="8759536" cy="2160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/>
        </p:nvSpPr>
        <p:spPr bwMode="auto">
          <a:xfrm>
            <a:off x="6611620" y="6407556"/>
            <a:ext cx="2532380" cy="45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Where Automation Connects.</a:t>
            </a:r>
            <a:endParaRPr lang="en-US" sz="1200" i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>
          <a:xfrm>
            <a:off x="6700519" y="5346700"/>
            <a:ext cx="2153487" cy="1063243"/>
            <a:chOff x="6700519" y="5346700"/>
            <a:chExt cx="2153487" cy="1063243"/>
          </a:xfrm>
        </p:grpSpPr>
        <p:pic>
          <p:nvPicPr>
            <p:cNvPr id="11" name="Picture 10" descr="ProSoft_logo.gif"/>
            <p:cNvPicPr>
              <a:picLocks noChangeAspect="1"/>
            </p:cNvPicPr>
            <p:nvPr userDrawn="1"/>
          </p:nvPicPr>
          <p:blipFill>
            <a:blip r:embed="rId3" cstate="print">
              <a:lum bright="50000"/>
            </a:blip>
            <a:stretch>
              <a:fillRect/>
            </a:stretch>
          </p:blipFill>
          <p:spPr>
            <a:xfrm>
              <a:off x="6700519" y="5346700"/>
              <a:ext cx="2153487" cy="1054099"/>
            </a:xfrm>
            <a:prstGeom prst="rect">
              <a:avLst/>
            </a:prstGeom>
          </p:spPr>
        </p:pic>
        <p:pic>
          <p:nvPicPr>
            <p:cNvPr id="8" name="Picture 7" descr="ProSoft_logo.gif"/>
            <p:cNvPicPr>
              <a:picLocks noChangeAspect="1"/>
            </p:cNvPicPr>
            <p:nvPr userDrawn="1"/>
          </p:nvPicPr>
          <p:blipFill>
            <a:blip r:embed="rId3" cstate="print">
              <a:lum bright="20000"/>
            </a:blip>
            <a:srcRect t="86747"/>
            <a:stretch>
              <a:fillRect/>
            </a:stretch>
          </p:blipFill>
          <p:spPr>
            <a:xfrm>
              <a:off x="6700519" y="6270244"/>
              <a:ext cx="2153487" cy="139699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/>
          <p:nvPr/>
        </p:nvCxnSpPr>
        <p:spPr>
          <a:xfrm>
            <a:off x="6611620" y="6270244"/>
            <a:ext cx="2349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9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2DFE-FE6F-4153-B88E-F17DC2201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3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19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7082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2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6535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81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9863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19202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1" y="1219202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0868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3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19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836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2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585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466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5281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19202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1" y="1219202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35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406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E77F-8850-44E5-95D1-161056416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3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19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20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6096000" y="6469065"/>
            <a:ext cx="19065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5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2018 ProSoft Technology</a:t>
            </a:r>
            <a:endParaRPr lang="en-US" sz="7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2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81F5-4C97-4835-8D79-E5C77F06D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35890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88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19202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1" y="1219202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35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7D09-DD85-47F6-B594-8C36C19F1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9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66800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828801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35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165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35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1423-E53A-4656-B458-9148AAF8A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62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87E0-7FC1-497E-A2BA-C33C8A6E0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3C7D-17C7-457C-9D00-F54AC5D2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66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2"/>
            <a:ext cx="5111750" cy="5059363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5000"/>
            <a:ext cx="3008313" cy="42211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268C-9AFE-42C8-BAD7-9F53F86D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7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1"/>
            <a:ext cx="54864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7575-B631-4C21-82F3-9CBED9057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8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1000" y="632460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6AE5-8A27-46CA-BEA9-2B3F85C3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219200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2008/Q2-ALL</a:t>
            </a:r>
            <a:r>
              <a:rPr lang="fr-FR"/>
              <a:t> - Application Examples</a:t>
            </a:r>
            <a:r>
              <a:rPr lang="en-US"/>
              <a:t> - </a:t>
            </a:r>
            <a:fld id="{3A3015CE-682B-4246-8B26-0BF137811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2"/>
            <a:ext cx="2057400" cy="4906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2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5125-840D-4727-8557-05537FB2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9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92425"/>
            <a:ext cx="8677656" cy="14173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9744"/>
            <a:ext cx="6592824" cy="905256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2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65229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34" y="1143000"/>
            <a:ext cx="8389995" cy="4983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700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3013" y="6356350"/>
            <a:ext cx="670401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1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720" y="1146048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146048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39016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700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58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409215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3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55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6831A-E45C-4466-AAC2-7E5A5549FC5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19760" y="6352881"/>
            <a:ext cx="642302" cy="365125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8600" y="3744687"/>
            <a:ext cx="8915400" cy="2160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 bwMode="auto">
          <a:xfrm>
            <a:off x="6611620" y="6407556"/>
            <a:ext cx="2532380" cy="45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Where Automation Connects.</a:t>
            </a:r>
            <a:endParaRPr lang="en-US" sz="1200" i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 userDrawn="1"/>
        </p:nvGrpSpPr>
        <p:grpSpPr>
          <a:xfrm>
            <a:off x="6700519" y="5346700"/>
            <a:ext cx="2153487" cy="1063243"/>
            <a:chOff x="6700519" y="5346700"/>
            <a:chExt cx="2153487" cy="1063243"/>
          </a:xfrm>
        </p:grpSpPr>
        <p:pic>
          <p:nvPicPr>
            <p:cNvPr id="11" name="Picture 10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50000"/>
            </a:blip>
            <a:stretch>
              <a:fillRect/>
            </a:stretch>
          </p:blipFill>
          <p:spPr>
            <a:xfrm>
              <a:off x="6700519" y="5346700"/>
              <a:ext cx="2153487" cy="1054099"/>
            </a:xfrm>
            <a:prstGeom prst="rect">
              <a:avLst/>
            </a:prstGeom>
          </p:spPr>
        </p:pic>
        <p:pic>
          <p:nvPicPr>
            <p:cNvPr id="8" name="Picture 7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20000"/>
            </a:blip>
            <a:srcRect t="88741"/>
            <a:stretch>
              <a:fillRect/>
            </a:stretch>
          </p:blipFill>
          <p:spPr>
            <a:xfrm>
              <a:off x="6700519" y="6291263"/>
              <a:ext cx="2153487" cy="118680"/>
            </a:xfrm>
            <a:prstGeom prst="rect">
              <a:avLst/>
            </a:prstGeom>
          </p:spPr>
        </p:pic>
      </p:grpSp>
      <p:pic>
        <p:nvPicPr>
          <p:cNvPr id="14" name="Picture 13" descr="Pic2_C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092" y="1049338"/>
            <a:ext cx="8830908" cy="2629267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534955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5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92425"/>
            <a:ext cx="8677656" cy="14173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9744"/>
            <a:ext cx="6592824" cy="905256"/>
          </a:xfrm>
        </p:spPr>
        <p:txBody>
          <a:bodyPr>
            <a:normAutofit/>
          </a:bodyPr>
          <a:lstStyle>
            <a:lvl1pPr marL="0" indent="0" algn="l">
              <a:buNone/>
              <a:defRPr sz="195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2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65229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35" y="1143002"/>
            <a:ext cx="8389995" cy="4983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75000"/>
              <a:buFontTx/>
              <a:buBlip>
                <a:blip r:embed="rId3"/>
              </a:buBlip>
              <a:defRPr sz="1650">
                <a:latin typeface="Arial" pitchFamily="34" charset="0"/>
                <a:cs typeface="Arial" pitchFamily="34" charset="0"/>
              </a:defRPr>
            </a:lvl2pPr>
            <a:lvl3pPr marL="857250" indent="-171450">
              <a:buFontTx/>
              <a:buBlip>
                <a:blip r:embed="rId3"/>
              </a:buBlip>
              <a:defRPr sz="1350">
                <a:latin typeface="Arial" pitchFamily="34" charset="0"/>
                <a:cs typeface="Arial" pitchFamily="34" charset="0"/>
              </a:defRPr>
            </a:lvl3pPr>
            <a:lvl4pPr marL="12001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4pPr>
            <a:lvl5pPr marL="15430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3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525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3014" y="6356352"/>
            <a:ext cx="6704012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3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A2001C-6208-4118-B6BA-80AEA09ED223}" type="datetime4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 April, 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02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721" y="1146049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75000"/>
              <a:buFontTx/>
              <a:buBlip>
                <a:blip r:embed="rId3"/>
              </a:buBlip>
              <a:defRPr sz="1650">
                <a:latin typeface="Arial" pitchFamily="34" charset="0"/>
                <a:cs typeface="Arial" pitchFamily="34" charset="0"/>
              </a:defRPr>
            </a:lvl2pPr>
            <a:lvl3pPr marL="857250" indent="-171450">
              <a:buFontTx/>
              <a:buBlip>
                <a:blip r:embed="rId3"/>
              </a:buBlip>
              <a:defRPr sz="1350">
                <a:latin typeface="Arial" pitchFamily="34" charset="0"/>
                <a:cs typeface="Arial" pitchFamily="34" charset="0"/>
              </a:defRPr>
            </a:lvl3pPr>
            <a:lvl4pPr marL="12001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4pPr>
            <a:lvl5pPr marL="15430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1" y="1146049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950"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75000"/>
              <a:buFontTx/>
              <a:buBlip>
                <a:blip r:embed="rId3"/>
              </a:buBlip>
              <a:defRPr sz="1650">
                <a:latin typeface="Arial" pitchFamily="34" charset="0"/>
                <a:cs typeface="Arial" pitchFamily="34" charset="0"/>
              </a:defRPr>
            </a:lvl2pPr>
            <a:lvl3pPr marL="857250" indent="-171450">
              <a:buFontTx/>
              <a:buBlip>
                <a:blip r:embed="rId3"/>
              </a:buBlip>
              <a:defRPr sz="1350">
                <a:latin typeface="Arial" pitchFamily="34" charset="0"/>
                <a:cs typeface="Arial" pitchFamily="34" charset="0"/>
              </a:defRPr>
            </a:lvl3pPr>
            <a:lvl4pPr marL="12001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4pPr>
            <a:lvl5pPr marL="1543050" indent="-171450">
              <a:buFontTx/>
              <a:buBlip>
                <a:blip r:embed="rId3"/>
              </a:buBlip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6" y="88824"/>
            <a:ext cx="839016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3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525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4" y="6356352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619760" y="6352883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B20990-7B05-4D6B-AC6B-E69C5767F3FC}" type="datetime4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 April, 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1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43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409215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3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4" y="6356352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3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1EA985-254A-4BEB-A855-04D2343BF069}" type="datetime4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 April, 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22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3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4" y="6356352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3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525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478214-A5E3-464F-905E-401AB02ED2BD}" type="datetime4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 April, 2018</a:t>
            </a:fld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61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6831A-E45C-4466-AAC2-7E5A5549FC5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19761" y="6352883"/>
            <a:ext cx="642302" cy="365125"/>
          </a:xfrm>
          <a:prstGeom prst="rect">
            <a:avLst/>
          </a:prstGeom>
        </p:spPr>
        <p:txBody>
          <a:bodyPr/>
          <a:lstStyle>
            <a:lvl1pPr>
              <a:defRPr sz="5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814DC77-1C86-4388-B26D-BA0D335053AE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/>
              <a:t>12 April,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8600" y="3744689"/>
            <a:ext cx="8915400" cy="2160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 bwMode="auto">
          <a:xfrm>
            <a:off x="6611620" y="6407556"/>
            <a:ext cx="2532380" cy="45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Where Automation Connects.</a:t>
            </a:r>
            <a:endParaRPr lang="en-US" sz="900" i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 userDrawn="1"/>
        </p:nvGrpSpPr>
        <p:grpSpPr>
          <a:xfrm>
            <a:off x="6700520" y="5346702"/>
            <a:ext cx="2153487" cy="1063243"/>
            <a:chOff x="6700519" y="5346700"/>
            <a:chExt cx="2153487" cy="1063243"/>
          </a:xfrm>
        </p:grpSpPr>
        <p:pic>
          <p:nvPicPr>
            <p:cNvPr id="11" name="Picture 10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50000"/>
            </a:blip>
            <a:stretch>
              <a:fillRect/>
            </a:stretch>
          </p:blipFill>
          <p:spPr>
            <a:xfrm>
              <a:off x="6700519" y="5346700"/>
              <a:ext cx="2153487" cy="1054099"/>
            </a:xfrm>
            <a:prstGeom prst="rect">
              <a:avLst/>
            </a:prstGeom>
          </p:spPr>
        </p:pic>
        <p:pic>
          <p:nvPicPr>
            <p:cNvPr id="8" name="Picture 7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20000"/>
            </a:blip>
            <a:srcRect t="88741"/>
            <a:stretch>
              <a:fillRect/>
            </a:stretch>
          </p:blipFill>
          <p:spPr>
            <a:xfrm>
              <a:off x="6700519" y="6291263"/>
              <a:ext cx="2153487" cy="118680"/>
            </a:xfrm>
            <a:prstGeom prst="rect">
              <a:avLst/>
            </a:prstGeom>
          </p:spPr>
        </p:pic>
      </p:grpSp>
      <p:pic>
        <p:nvPicPr>
          <p:cNvPr id="14" name="Picture 13" descr="Pic2_C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092" y="1049340"/>
            <a:ext cx="8830908" cy="2629267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4" y="6356352"/>
            <a:ext cx="5349557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6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6831A-E45C-4466-AAC2-7E5A5549FC5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19761" y="6352883"/>
            <a:ext cx="642302" cy="365125"/>
          </a:xfrm>
          <a:prstGeom prst="rect">
            <a:avLst/>
          </a:prstGeom>
        </p:spPr>
        <p:txBody>
          <a:bodyPr/>
          <a:lstStyle>
            <a:lvl1pPr>
              <a:defRPr sz="5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133F1617-F06E-4DF5-9317-19AE487F848B}" type="datetime4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/>
              <a:t>12 April,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8600" y="3744689"/>
            <a:ext cx="8915400" cy="2160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 bwMode="auto">
          <a:xfrm>
            <a:off x="6611620" y="6407556"/>
            <a:ext cx="2532380" cy="45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Where Automation Connects.</a:t>
            </a:r>
            <a:endParaRPr lang="en-US" sz="900" i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 userDrawn="1"/>
        </p:nvGrpSpPr>
        <p:grpSpPr>
          <a:xfrm>
            <a:off x="6700520" y="5346702"/>
            <a:ext cx="2153487" cy="1063243"/>
            <a:chOff x="6700519" y="5346700"/>
            <a:chExt cx="2153487" cy="1063243"/>
          </a:xfrm>
        </p:grpSpPr>
        <p:pic>
          <p:nvPicPr>
            <p:cNvPr id="11" name="Picture 10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50000"/>
            </a:blip>
            <a:stretch>
              <a:fillRect/>
            </a:stretch>
          </p:blipFill>
          <p:spPr>
            <a:xfrm>
              <a:off x="6700519" y="5346700"/>
              <a:ext cx="2153487" cy="1054099"/>
            </a:xfrm>
            <a:prstGeom prst="rect">
              <a:avLst/>
            </a:prstGeom>
          </p:spPr>
        </p:pic>
        <p:pic>
          <p:nvPicPr>
            <p:cNvPr id="8" name="Picture 7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20000"/>
            </a:blip>
            <a:srcRect t="88741"/>
            <a:stretch>
              <a:fillRect/>
            </a:stretch>
          </p:blipFill>
          <p:spPr>
            <a:xfrm>
              <a:off x="6700519" y="6291263"/>
              <a:ext cx="2153487" cy="118680"/>
            </a:xfrm>
            <a:prstGeom prst="rect">
              <a:avLst/>
            </a:prstGeom>
          </p:spPr>
        </p:pic>
      </p:grpSp>
      <p:pic>
        <p:nvPicPr>
          <p:cNvPr id="14" name="Picture 13" descr="Pic2_C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092" y="1049340"/>
            <a:ext cx="8830908" cy="2629267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4" y="6356352"/>
            <a:ext cx="5349557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0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392425"/>
            <a:ext cx="8677656" cy="14173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9744"/>
            <a:ext cx="6592824" cy="905256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72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65229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34" y="1143000"/>
            <a:ext cx="8389995" cy="4983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700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3013" y="6356350"/>
            <a:ext cx="670401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86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720" y="1146048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146048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390164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z="700"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30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409215" cy="8255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75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1" y="6352881"/>
            <a:ext cx="338138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6684962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23253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85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6831A-E45C-4466-AAC2-7E5A5549FC5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19760" y="6352881"/>
            <a:ext cx="642302" cy="365125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8600" y="3744687"/>
            <a:ext cx="8915400" cy="2160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 userDrawn="1"/>
        </p:nvSpPr>
        <p:spPr bwMode="auto">
          <a:xfrm>
            <a:off x="6611620" y="6407556"/>
            <a:ext cx="2532380" cy="45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Where Automation Connects.</a:t>
            </a:r>
            <a:endParaRPr lang="en-US" sz="1200" i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 userDrawn="1"/>
        </p:nvGrpSpPr>
        <p:grpSpPr>
          <a:xfrm>
            <a:off x="6700519" y="5346700"/>
            <a:ext cx="2153487" cy="1063243"/>
            <a:chOff x="6700519" y="5346700"/>
            <a:chExt cx="2153487" cy="1063243"/>
          </a:xfrm>
        </p:grpSpPr>
        <p:pic>
          <p:nvPicPr>
            <p:cNvPr id="11" name="Picture 10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50000"/>
            </a:blip>
            <a:stretch>
              <a:fillRect/>
            </a:stretch>
          </p:blipFill>
          <p:spPr>
            <a:xfrm>
              <a:off x="6700519" y="5346700"/>
              <a:ext cx="2153487" cy="1054099"/>
            </a:xfrm>
            <a:prstGeom prst="rect">
              <a:avLst/>
            </a:prstGeom>
          </p:spPr>
        </p:pic>
        <p:pic>
          <p:nvPicPr>
            <p:cNvPr id="8" name="Picture 7" descr="ProSoft_logo.gif"/>
            <p:cNvPicPr>
              <a:picLocks noChangeAspect="1"/>
            </p:cNvPicPr>
            <p:nvPr userDrawn="1"/>
          </p:nvPicPr>
          <p:blipFill>
            <a:blip r:embed="rId2" cstate="print">
              <a:lum bright="20000"/>
            </a:blip>
            <a:srcRect t="88741"/>
            <a:stretch>
              <a:fillRect/>
            </a:stretch>
          </p:blipFill>
          <p:spPr>
            <a:xfrm>
              <a:off x="6700519" y="6291263"/>
              <a:ext cx="2153487" cy="118680"/>
            </a:xfrm>
            <a:prstGeom prst="rect">
              <a:avLst/>
            </a:prstGeom>
          </p:spPr>
        </p:pic>
      </p:grpSp>
      <p:pic>
        <p:nvPicPr>
          <p:cNvPr id="14" name="Picture 13" descr="Pic2_C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092" y="1049338"/>
            <a:ext cx="8830908" cy="2629267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3" y="6356350"/>
            <a:ext cx="534955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80750FBC-8887-4D7B-84B8-DF7801D8E2C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577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9"/>
            <a:ext cx="7086600" cy="9143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524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00" y="1295400"/>
            <a:ext cx="441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98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505201"/>
            <a:ext cx="7315200" cy="1142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562600" cy="8382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95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80750FBC-8887-4D7B-84B8-DF7801D8E2C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358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131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219200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DF8480F7-F2F8-48E6-892F-AB0BAEE5D53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9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4999C2F1-BB10-4ABE-A181-A8928BA69EB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677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A2D57668-6E31-43C8-8D3A-7C9AC703B167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10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9636C54A-06A8-4C39-BFAF-65F1B238241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810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7242FDC1-8BBC-43BA-A3A2-B3152D17EDD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58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5C7C82EC-C57C-42AF-A752-23E14F89897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022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358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700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4F81BD"/>
              </a:buClr>
              <a:defRPr/>
            </a:pPr>
            <a:fld id="{C12C7A9F-495A-4E34-A47E-B84B44E3A26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55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FAA89718-AED1-40D7-B56C-110C9BE6DE7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677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538" y="150813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9538" y="1371600"/>
            <a:ext cx="3695700" cy="503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7638" y="1371600"/>
            <a:ext cx="3695700" cy="503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4F81BD"/>
              </a:buCl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- </a:t>
            </a: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- </a:t>
            </a:r>
            <a:fld id="{E60E271D-70B0-4947-A341-135159A57C8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59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120" y="1219200"/>
            <a:ext cx="4051879" cy="4906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>
                <a:latin typeface="Arial" pitchFamily="34" charset="0"/>
                <a:cs typeface="Arial" pitchFamily="34" charset="0"/>
              </a:defRPr>
            </a:lvl1pPr>
            <a:lvl2pPr>
              <a:buSzPct val="75000"/>
              <a:buFont typeface="Symbol" pitchFamily="18" charset="2"/>
              <a:buChar char="¨"/>
              <a:defRPr sz="22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2835" y="88824"/>
            <a:ext cx="8009164" cy="8255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mtClean="0"/>
            </a:lvl1pPr>
          </a:lstStyle>
          <a:p>
            <a:pPr>
              <a:buClr>
                <a:srgbClr val="4F81BD"/>
              </a:buClr>
              <a:defRPr/>
            </a:pPr>
            <a:fld id="{DF8480F7-F2F8-48E6-892F-AB0BAEE5D53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buClr>
                  <a:srgbClr val="4F81BD"/>
                </a:buClr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buClr>
                <a:srgbClr val="4F81BD"/>
              </a:buCl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72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31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3EC8D-C16F-4430-9783-9FF45A721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3" r:id="rId2"/>
    <p:sldLayoutId id="2147483804" r:id="rId3"/>
    <p:sldLayoutId id="2147483805" r:id="rId4"/>
    <p:sldLayoutId id="2147483808" r:id="rId5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6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eaLnBrk="0" hangingPunct="0">
              <a:spcBef>
                <a:spcPct val="20000"/>
              </a:spcBef>
              <a:buClr>
                <a:srgbClr val="4F81BD"/>
              </a:buClr>
              <a:buSzPct val="75000"/>
              <a:buFont typeface="Wingdings" pitchFamily="2" charset="2"/>
              <a:buNone/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eaLnBrk="0" hangingPunct="0">
              <a:spcBef>
                <a:spcPct val="20000"/>
              </a:spcBef>
              <a:buClr>
                <a:srgbClr val="4F81BD"/>
              </a:buClr>
              <a:buSzPct val="75000"/>
              <a:buFont typeface="Wingdings" pitchFamily="2" charset="2"/>
              <a:buNone/>
              <a:defRPr/>
            </a:pPr>
            <a:fld id="{617E95F0-068A-4DD3-B47B-2ECB2057318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eaLnBrk="0" hangingPunct="0">
                <a:spcBef>
                  <a:spcPct val="20000"/>
                </a:spcBef>
                <a:buClr>
                  <a:srgbClr val="4F81BD"/>
                </a:buClr>
                <a:buSzPct val="75000"/>
                <a:buFont typeface="Wingdings" pitchFamily="2" charset="2"/>
                <a:buNone/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ransition spd="med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eaLnBrk="0" hangingPunct="0">
              <a:spcBef>
                <a:spcPct val="20000"/>
              </a:spcBef>
              <a:buClr>
                <a:srgbClr val="4F81BD"/>
              </a:buClr>
              <a:buSzPct val="75000"/>
              <a:buFont typeface="Wingdings" pitchFamily="2" charset="2"/>
              <a:buNone/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 2009 McNaughton-McKay Electric and Rockwell Automation, Inc. All rights reserved.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288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eaLnBrk="0" hangingPunct="0">
              <a:spcBef>
                <a:spcPct val="20000"/>
              </a:spcBef>
              <a:buClr>
                <a:srgbClr val="4F81BD"/>
              </a:buClr>
              <a:buSzPct val="75000"/>
              <a:buFont typeface="Wingdings" pitchFamily="2" charset="2"/>
              <a:buNone/>
              <a:defRPr/>
            </a:pPr>
            <a:fld id="{617E95F0-068A-4DD3-B47B-2ECB20573184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eaLnBrk="0" hangingPunct="0">
                <a:spcBef>
                  <a:spcPct val="20000"/>
                </a:spcBef>
                <a:buClr>
                  <a:srgbClr val="4F81BD"/>
                </a:buClr>
                <a:buSzPct val="75000"/>
                <a:buFont typeface="Wingdings" pitchFamily="2" charset="2"/>
                <a:buNone/>
                <a:defRPr/>
              </a:pPr>
              <a:t>‹#›</a:t>
            </a:fld>
            <a:endParaRPr lang="en-US" sz="14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2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med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t>Copyright ©2015 ProSoft Technology, Inc. All rights Reserved. COMPANY CONFIDENTIAL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31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8712D9-6966-49FF-9AF3-0DC1655426EC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2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317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transition spd="slow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95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165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2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200400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EEECE1">
                    <a:lumMod val="10000"/>
                  </a:srgbClr>
                </a:solidFill>
              </a:rPr>
              <a:t>Copyright ©2018 ProSoft Technology, Inc. All Rights Reserved. COMPANY CONFIDENTIAL</a:t>
            </a:r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317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1F5EB1-DE03-44E5-9170-83EB8E55E930}" type="slidenum">
              <a:rPr lang="en-US" smtClean="0">
                <a:solidFill>
                  <a:srgbClr val="EEECE1">
                    <a:lumMod val="1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</p:sldLayoutIdLst>
  <p:transition spd="slow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195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165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2"/>
            <a:ext cx="8305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200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5317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7F7F7F"/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4278190-F4A6-4484-B5EC-CB8941BB8D04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9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75000"/>
        <a:buFont typeface="Symbol" panose="05050102010706020507" pitchFamily="18" charset="2"/>
        <a:buChar char="¨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0999" y="1143000"/>
            <a:ext cx="83724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2" y="6352881"/>
            <a:ext cx="6664644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799" y="6352881"/>
            <a:ext cx="314961" cy="36512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42302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600" b="1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0999" y="1143002"/>
            <a:ext cx="83724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2" y="6352883"/>
            <a:ext cx="6664644" cy="365125"/>
          </a:xfrm>
          <a:prstGeom prst="rect">
            <a:avLst/>
          </a:prstGeom>
        </p:spPr>
        <p:txBody>
          <a:bodyPr anchor="b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t>Copyright ©2017 ProSoft Technology, Inc. All rights Reserved.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799" y="6352883"/>
            <a:ext cx="314961" cy="365125"/>
          </a:xfrm>
          <a:prstGeom prst="rect">
            <a:avLst/>
          </a:prstGeom>
        </p:spPr>
        <p:txBody>
          <a:bodyPr anchor="b"/>
          <a:lstStyle>
            <a:lvl1pPr algn="l">
              <a:defRPr sz="525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6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1950" b="1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75000"/>
        <a:buFontTx/>
        <a:buBlip>
          <a:blip r:embed="rId11"/>
        </a:buBlip>
        <a:defRPr sz="1650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1200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1"/>
        </a:buBlip>
        <a:defRPr sz="1200" kern="1200">
          <a:solidFill>
            <a:schemeClr val="bg2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0999" y="1143000"/>
            <a:ext cx="83724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062" y="6352881"/>
            <a:ext cx="6664644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799" y="6352881"/>
            <a:ext cx="314961" cy="365125"/>
          </a:xfrm>
          <a:prstGeom prst="rect">
            <a:avLst/>
          </a:prstGeom>
        </p:spPr>
        <p:txBody>
          <a:bodyPr anchor="b"/>
          <a:lstStyle>
            <a:lvl1pPr algn="l">
              <a:defRPr sz="7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E9C63-F236-42D4-BD64-7375DC6AA16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" y="6352881"/>
            <a:ext cx="642302" cy="365125"/>
          </a:xfrm>
          <a:prstGeom prst="rect">
            <a:avLst/>
          </a:prstGeom>
        </p:spPr>
        <p:txBody>
          <a:bodyPr wrap="none" anchor="b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600" b="1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Symbol" pitchFamily="18" charset="2"/>
        <a:buChar char="¨"/>
        <a:defRPr sz="22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gif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gif"/><Relationship Id="rId4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gif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5.xml"/><Relationship Id="rId4" Type="http://schemas.openxmlformats.org/officeDocument/2006/relationships/hyperlink" Target="mailto:mheinekey@prosoft-technology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18" Type="http://schemas.openxmlformats.org/officeDocument/2006/relationships/image" Target="../media/image24.gif"/><Relationship Id="rId26" Type="http://schemas.openxmlformats.org/officeDocument/2006/relationships/image" Target="../media/image32.jpg"/><Relationship Id="rId3" Type="http://schemas.openxmlformats.org/officeDocument/2006/relationships/image" Target="../media/image12.jpeg"/><Relationship Id="rId21" Type="http://schemas.openxmlformats.org/officeDocument/2006/relationships/image" Target="../media/image27.png"/><Relationship Id="rId34" Type="http://schemas.openxmlformats.org/officeDocument/2006/relationships/image" Target="../media/image37.png"/><Relationship Id="rId7" Type="http://schemas.openxmlformats.org/officeDocument/2006/relationships/hyperlink" Target="http://www.ford.co.uk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1.jp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shell.com/" TargetMode="External"/><Relationship Id="rId20" Type="http://schemas.openxmlformats.org/officeDocument/2006/relationships/image" Target="../media/image26.png"/><Relationship Id="rId29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Chris%20Hafner%20120GB:Users:chris:Desktop:emerson.png" TargetMode="External"/><Relationship Id="rId24" Type="http://schemas.openxmlformats.org/officeDocument/2006/relationships/image" Target="../media/image30.jpg"/><Relationship Id="rId32" Type="http://schemas.openxmlformats.org/officeDocument/2006/relationships/image" Target="../media/image35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29.jpg"/><Relationship Id="rId28" Type="http://schemas.openxmlformats.org/officeDocument/2006/relationships/chart" Target="../charts/chart1.xml"/><Relationship Id="rId10" Type="http://schemas.openxmlformats.org/officeDocument/2006/relationships/image" Target="../media/image18.png"/><Relationship Id="rId19" Type="http://schemas.openxmlformats.org/officeDocument/2006/relationships/image" Target="../media/image25.jpeg"/><Relationship Id="rId31" Type="http://schemas.openxmlformats.org/officeDocument/2006/relationships/image" Target="../media/image3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11.gif"/><Relationship Id="rId35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Modernisation</a:t>
            </a:r>
            <a:r>
              <a:rPr lang="en-US" dirty="0" smtClean="0"/>
              <a:t> solutions for Rockwell Automation 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20344"/>
            <a:ext cx="8382000" cy="838200"/>
          </a:xfrm>
        </p:spPr>
        <p:txBody>
          <a:bodyPr>
            <a:normAutofit/>
          </a:bodyPr>
          <a:lstStyle/>
          <a:p>
            <a:r>
              <a:rPr lang="en-US" sz="2400" dirty="0"/>
              <a:t>A phased migration strategy to </a:t>
            </a:r>
            <a:r>
              <a:rPr lang="en-US" sz="2400" dirty="0" err="1"/>
              <a:t>optimise</a:t>
            </a:r>
            <a:r>
              <a:rPr lang="en-US" sz="2400" dirty="0"/>
              <a:t> the update of your aging equipment </a:t>
            </a:r>
          </a:p>
        </p:txBody>
      </p:sp>
    </p:spTree>
    <p:extLst>
      <p:ext uri="{BB962C8B-B14F-4D97-AF65-F5344CB8AC3E}">
        <p14:creationId xmlns:p14="http://schemas.microsoft.com/office/powerpoint/2010/main" val="784564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Control system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 new Ethernet network infrastructure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Cat 5 cables, Managed Switched, Fiber Optics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Pull through existing cable trays or new Conduit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Convert programs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PLC5 or SLC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Drives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PanelViews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Schedule enough downtime to upgrade entire system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Rewire and commission new system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Debug wiring, PLC code, Drive </a:t>
            </a:r>
            <a:r>
              <a:rPr lang="en-US" dirty="0" err="1" smtClean="0"/>
              <a:t>Config</a:t>
            </a:r>
            <a:r>
              <a:rPr lang="en-US" dirty="0" smtClean="0"/>
              <a:t> and PanelView </a:t>
            </a:r>
            <a:r>
              <a:rPr lang="en-US" dirty="0" err="1" smtClean="0"/>
              <a:t>Config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68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migration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EtherNet/IP based system can be introduced with the existing DH+ or RIO networks assets in a phased manner.</a:t>
            </a:r>
          </a:p>
          <a:p>
            <a:endParaRPr lang="en-US" sz="900" dirty="0" smtClean="0"/>
          </a:p>
          <a:p>
            <a:r>
              <a:rPr lang="en-US" dirty="0" smtClean="0"/>
              <a:t>Legacy assets can be migrated one node at a time in a scheduled downtime saving time and money.</a:t>
            </a:r>
          </a:p>
          <a:p>
            <a:endParaRPr lang="en-US" sz="900" dirty="0" smtClean="0"/>
          </a:p>
          <a:p>
            <a:r>
              <a:rPr lang="en-US" dirty="0" smtClean="0"/>
              <a:t>Once a legacy asset has been updated it can be used elsewhere in the plant as a spare minimizing downtime.</a:t>
            </a:r>
          </a:p>
          <a:p>
            <a:endParaRPr lang="en-US" sz="900" dirty="0" smtClean="0"/>
          </a:p>
          <a:p>
            <a:r>
              <a:rPr lang="en-US" dirty="0" smtClean="0"/>
              <a:t>During commissioning if something goes wrong, you can put the legacy asset back in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56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plant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221"/>
            <a:ext cx="9144000" cy="51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26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8" y="0"/>
            <a:ext cx="8534400" cy="825576"/>
          </a:xfrm>
        </p:spPr>
        <p:txBody>
          <a:bodyPr>
            <a:normAutofit/>
          </a:bodyPr>
          <a:lstStyle/>
          <a:p>
            <a:r>
              <a:rPr lang="en-US" sz="4000" dirty="0"/>
              <a:t>Need to replace your </a:t>
            </a:r>
            <a:r>
              <a:rPr lang="en-US" sz="4000" dirty="0" smtClean="0"/>
              <a:t>Drives</a:t>
            </a:r>
            <a:r>
              <a:rPr lang="en-US" sz="40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221"/>
            <a:ext cx="9144000" cy="51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2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771165" cy="825576"/>
          </a:xfrm>
        </p:spPr>
        <p:txBody>
          <a:bodyPr>
            <a:noAutofit/>
          </a:bodyPr>
          <a:lstStyle/>
          <a:p>
            <a:r>
              <a:rPr lang="en-US" sz="2800" dirty="0"/>
              <a:t>Are your </a:t>
            </a:r>
            <a:r>
              <a:rPr lang="en-US" sz="2800" dirty="0" err="1"/>
              <a:t>PanelView</a:t>
            </a:r>
            <a:r>
              <a:rPr lang="en-US" sz="2800" dirty="0"/>
              <a:t>™ Terminals or Programming Stations ready for an upgrade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703" y="1363579"/>
            <a:ext cx="8176989" cy="46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8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527953" cy="825576"/>
          </a:xfrm>
        </p:spPr>
        <p:txBody>
          <a:bodyPr>
            <a:noAutofit/>
          </a:bodyPr>
          <a:lstStyle/>
          <a:p>
            <a:r>
              <a:rPr lang="en-US" sz="3600" dirty="0"/>
              <a:t>Running out of spare FLEX™ I/O Adapters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895" y="1430305"/>
            <a:ext cx="8305893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8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34" y="0"/>
            <a:ext cx="8758465" cy="825576"/>
          </a:xfrm>
        </p:spPr>
        <p:txBody>
          <a:bodyPr>
            <a:noAutofit/>
          </a:bodyPr>
          <a:lstStyle/>
          <a:p>
            <a:r>
              <a:rPr lang="en-US" sz="3200" dirty="0"/>
              <a:t>Want to upgrade your PLC-5® or SLC™ to </a:t>
            </a:r>
            <a:r>
              <a:rPr lang="en-US" sz="3200" dirty="0" err="1"/>
              <a:t>CompactLogix</a:t>
            </a:r>
            <a:r>
              <a:rPr lang="en-US" sz="3200" dirty="0"/>
              <a:t>™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939" y="1395663"/>
            <a:ext cx="8354356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y is in the Eye of the Beer Ho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09" y="1206500"/>
            <a:ext cx="4152991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5574" y="1211421"/>
          <a:ext cx="5345777" cy="51294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34549"/>
                <a:gridCol w="3811228"/>
              </a:tblGrid>
              <a:tr h="45008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Overwiew</a:t>
                      </a:r>
                      <a:endParaRPr lang="fr-F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1083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ProSoft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Technology’s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IAC</a:t>
                      </a:r>
                    </a:p>
                  </a:txBody>
                  <a:tcPr/>
                </a:tc>
              </a:tr>
              <a:tr h="48832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Customer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S.A. Brains &amp; Co.</a:t>
                      </a:r>
                    </a:p>
                  </a:txBody>
                  <a:tcPr/>
                </a:tc>
              </a:tr>
              <a:tr h="488328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600" dirty="0" smtClean="0"/>
                        <a:t>Cardiff, Wales.</a:t>
                      </a:r>
                    </a:p>
                  </a:txBody>
                  <a:tcPr/>
                </a:tc>
              </a:tr>
              <a:tr h="1046132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Application  description</a:t>
                      </a:r>
                    </a:p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Brewery application.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/>
                        <a:t>To update a 27 year old PLC2 to a modern </a:t>
                      </a:r>
                      <a:r>
                        <a:rPr lang="en-US" sz="1600" b="1" dirty="0" err="1" smtClean="0"/>
                        <a:t>CompactLogix</a:t>
                      </a:r>
                      <a:r>
                        <a:rPr lang="en-US" sz="1600" b="1" dirty="0" smtClean="0"/>
                        <a:t>.</a:t>
                      </a:r>
                    </a:p>
                  </a:txBody>
                  <a:tcPr/>
                </a:tc>
              </a:tr>
              <a:tr h="1572854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Customer </a:t>
                      </a:r>
                      <a:r>
                        <a:rPr lang="fr-FR" sz="1600" b="1" dirty="0" err="1" smtClean="0"/>
                        <a:t>needs</a:t>
                      </a:r>
                      <a:endParaRPr lang="fr-FR" sz="1600" b="1" dirty="0" smtClean="0"/>
                    </a:p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Upgrade aging PLC2 to site standard – </a:t>
                      </a:r>
                      <a:r>
                        <a:rPr lang="en-US" sz="1600" b="1" dirty="0" err="1" smtClean="0"/>
                        <a:t>CompactLogix</a:t>
                      </a:r>
                      <a:r>
                        <a:rPr lang="en-US" sz="1600" b="1" dirty="0" smtClean="0"/>
                        <a:t> PLC on </a:t>
                      </a:r>
                      <a:r>
                        <a:rPr lang="en-US" sz="1600" b="1" dirty="0" err="1" smtClean="0"/>
                        <a:t>EtherNet</a:t>
                      </a:r>
                      <a:r>
                        <a:rPr lang="en-US" sz="1600" b="1" dirty="0" smtClean="0"/>
                        <a:t>/IP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Limit upgrade downtime </a:t>
                      </a:r>
                      <a:r>
                        <a:rPr lang="en-US" sz="1600" dirty="0" smtClean="0"/>
                        <a:t>to 3 days.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Retain existing IO racks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Add modern SCADA system.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73"/>
          <p:cNvSpPr>
            <a:spLocks noGrp="1" noChangeArrowheads="1"/>
          </p:cNvSpPr>
          <p:nvPr>
            <p:ph type="title"/>
          </p:nvPr>
        </p:nvSpPr>
        <p:spPr>
          <a:xfrm>
            <a:off x="372834" y="88824"/>
            <a:ext cx="8771165" cy="825576"/>
          </a:xfrm>
        </p:spPr>
        <p:txBody>
          <a:bodyPr>
            <a:noAutofit/>
          </a:bodyPr>
          <a:lstStyle/>
          <a:p>
            <a:r>
              <a:rPr lang="en-US" dirty="0" smtClean="0"/>
              <a:t>Application reference – Food &amp; 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544" y="1147714"/>
            <a:ext cx="4358481" cy="326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904" y="4168243"/>
            <a:ext cx="3252801" cy="2439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7592" y="1151297"/>
          <a:ext cx="4959023" cy="321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2630"/>
                <a:gridCol w="3876393"/>
              </a:tblGrid>
              <a:tr h="41174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ProSoft Technology Solution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7996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AN-X2-AB-DHRIO gateway.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Migrate  existing 1771 IO to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CompactLogix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/IP.</a:t>
                      </a:r>
                    </a:p>
                  </a:txBody>
                  <a:tcPr/>
                </a:tc>
              </a:tr>
              <a:tr h="1984419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Customer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Reduced commissioning </a:t>
                      </a:r>
                      <a:r>
                        <a:rPr lang="en-US" sz="1600" dirty="0" smtClean="0"/>
                        <a:t>–No change to field wiring.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Kept to site standard </a:t>
                      </a:r>
                      <a:r>
                        <a:rPr lang="en-US" sz="1600" dirty="0" smtClean="0"/>
                        <a:t>– no additional spares need to be held.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/>
                        <a:t>IO data on </a:t>
                      </a:r>
                      <a:r>
                        <a:rPr lang="en-US" sz="1600" b="1" dirty="0" err="1" smtClean="0"/>
                        <a:t>EtherNet</a:t>
                      </a:r>
                      <a:r>
                        <a:rPr lang="en-US" sz="1600" b="1" dirty="0" smtClean="0"/>
                        <a:t>/IP can be accessed anywhere on plant network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40% less than alternate solution.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73"/>
          <p:cNvSpPr>
            <a:spLocks noGrp="1" noChangeArrowheads="1"/>
          </p:cNvSpPr>
          <p:nvPr>
            <p:ph type="title"/>
          </p:nvPr>
        </p:nvSpPr>
        <p:spPr>
          <a:xfrm>
            <a:off x="372834" y="88824"/>
            <a:ext cx="8771165" cy="825576"/>
          </a:xfrm>
        </p:spPr>
        <p:txBody>
          <a:bodyPr>
            <a:noAutofit/>
          </a:bodyPr>
          <a:lstStyle/>
          <a:p>
            <a:r>
              <a:rPr lang="en-US" dirty="0" smtClean="0"/>
              <a:t>Application reference – Food &amp; 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Legacy serial protocol </a:t>
            </a:r>
            <a:r>
              <a:rPr lang="en-US" dirty="0" err="1" smtClean="0"/>
              <a:t>modernisation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523514" cy="4906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Overview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Rockwell has removed the DF1 port from all of their new processors. 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Rockwell shipped processors with DF1 (serial) ports for more than 20 years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As of July 2017 Rockwell discontinued their 1761-NET-ENI module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Uploading and downloading between Ethernet and DF1 </a:t>
            </a:r>
          </a:p>
          <a:p>
            <a:pPr lvl="2"/>
            <a:r>
              <a:rPr lang="en-US" sz="1400" dirty="0" smtClean="0">
                <a:solidFill>
                  <a:schemeClr val="tx1"/>
                </a:solidFill>
              </a:rPr>
              <a:t>Messaging between DF1 devices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Applications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Many WWW facilities that were built using RA equipment, were built using the DF1 protocol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Legacy </a:t>
            </a:r>
            <a:r>
              <a:rPr lang="en-US" sz="1600" dirty="0">
                <a:solidFill>
                  <a:schemeClr val="tx1"/>
                </a:solidFill>
              </a:rPr>
              <a:t>network (DF1) slowly being discontinued by RA (similar to RIO)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Water/Waste Water (WWW) </a:t>
            </a:r>
            <a:r>
              <a:rPr lang="en-US" sz="1600" dirty="0">
                <a:solidFill>
                  <a:schemeClr val="tx1"/>
                </a:solidFill>
              </a:rPr>
              <a:t>networks are distributed over a large area through leased line modems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Primary </a:t>
            </a:r>
            <a:r>
              <a:rPr lang="en-US" sz="1600" dirty="0">
                <a:solidFill>
                  <a:schemeClr val="tx1"/>
                </a:solidFill>
              </a:rPr>
              <a:t>function of the module is DF1 Radio Modem with Store and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38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ProSoft Technology</a:t>
            </a:r>
          </a:p>
          <a:p>
            <a:pPr lvl="1"/>
            <a:r>
              <a:rPr lang="en-US" dirty="0" smtClean="0"/>
              <a:t>Other available webinars</a:t>
            </a:r>
          </a:p>
          <a:p>
            <a:r>
              <a:rPr lang="en-US" dirty="0" smtClean="0"/>
              <a:t>Upgrade or modernize -  What does it mean to you?</a:t>
            </a:r>
          </a:p>
          <a:p>
            <a:r>
              <a:rPr lang="en-US" dirty="0" smtClean="0"/>
              <a:t>The problem and how to solve it</a:t>
            </a:r>
          </a:p>
          <a:p>
            <a:r>
              <a:rPr lang="en-US" dirty="0" smtClean="0"/>
              <a:t>Phased migration approach</a:t>
            </a:r>
          </a:p>
          <a:p>
            <a:pPr lvl="1"/>
            <a:r>
              <a:rPr lang="en-US" dirty="0" smtClean="0"/>
              <a:t>Examples</a:t>
            </a:r>
          </a:p>
          <a:p>
            <a:r>
              <a:rPr lang="en-US" dirty="0" smtClean="0"/>
              <a:t>Other solutions</a:t>
            </a:r>
          </a:p>
          <a:p>
            <a:pPr lvl="1"/>
            <a:r>
              <a:rPr lang="en-US" dirty="0" smtClean="0"/>
              <a:t>Legacy serial protocols</a:t>
            </a:r>
          </a:p>
          <a:p>
            <a:pPr lvl="1"/>
            <a:r>
              <a:rPr lang="en-US" dirty="0" smtClean="0"/>
              <a:t>Competitive PLC</a:t>
            </a:r>
          </a:p>
          <a:p>
            <a:pPr lvl="1"/>
            <a:r>
              <a:rPr lang="en-US" dirty="0" smtClean="0"/>
              <a:t>DCS migration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88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network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079" y="2224684"/>
            <a:ext cx="6477904" cy="2819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16" y="2114366"/>
            <a:ext cx="6573167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999" y="2415211"/>
            <a:ext cx="7802064" cy="24387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2833" y="1388856"/>
            <a:ext cx="7359461" cy="6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600" b="1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5"/>
              </a:buBlip>
              <a:defRPr sz="22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EEECE1">
                    <a:lumMod val="10000"/>
                  </a:srgbClr>
                </a:solidFill>
              </a:rPr>
              <a:t>Upgrade remote RTU’s by using a DF1 gateway</a:t>
            </a:r>
          </a:p>
          <a:p>
            <a:pPr lvl="1"/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9096" y="2495761"/>
            <a:ext cx="3479968" cy="2752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" y="3725207"/>
            <a:ext cx="8389937" cy="20004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7813" y="1095400"/>
            <a:ext cx="8857315" cy="24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600" b="1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5"/>
              </a:buBlip>
              <a:defRPr sz="22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EEECE1">
                    <a:lumMod val="10000"/>
                  </a:srgbClr>
                </a:solidFill>
              </a:rPr>
              <a:t>Upgrade main SCADA to EtherNet/IP</a:t>
            </a:r>
          </a:p>
          <a:p>
            <a:endParaRPr lang="en-US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r>
              <a:rPr lang="en-US" sz="2800" dirty="0" smtClean="0">
                <a:solidFill>
                  <a:srgbClr val="EEECE1">
                    <a:lumMod val="10000"/>
                  </a:srgbClr>
                </a:solidFill>
              </a:rPr>
              <a:t>Add gateway to SCADA location and re-use existing network infrastructure</a:t>
            </a:r>
          </a:p>
          <a:p>
            <a:pPr lvl="1"/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346" y="3725206"/>
            <a:ext cx="3384886" cy="2181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40242" y="3725206"/>
            <a:ext cx="3384886" cy="2181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539" y="3218036"/>
            <a:ext cx="7944959" cy="28864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Copyright ©2016 ProSoft Technology, Inc. All rights Reserved. COMPANY CONFIDENTIAL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7813" y="1339397"/>
            <a:ext cx="8857315" cy="9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600" b="1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5"/>
              </a:buBlip>
              <a:defRPr sz="22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8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 kern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EECE1">
                    <a:lumMod val="10000"/>
                  </a:srgbClr>
                </a:solidFill>
              </a:rPr>
              <a:t>Start replacing leased line modems with Wi-Fi radios or 4G cellular gateways</a:t>
            </a:r>
          </a:p>
          <a:p>
            <a:pPr lvl="1"/>
            <a:endParaRPr lang="en-US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4" y="3134996"/>
            <a:ext cx="8210378" cy="2351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34" y="1845130"/>
            <a:ext cx="8389995" cy="1138702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Upgrade legacy DF1 </a:t>
            </a:r>
            <a:r>
              <a:rPr lang="en-US" sz="2200" dirty="0" err="1" smtClean="0"/>
              <a:t>PanelView</a:t>
            </a:r>
            <a:r>
              <a:rPr lang="en-US" sz="2200" dirty="0" smtClean="0"/>
              <a:t> terminals to newer </a:t>
            </a:r>
            <a:r>
              <a:rPr lang="en-US" sz="2200" dirty="0" err="1" smtClean="0"/>
              <a:t>PanelView</a:t>
            </a:r>
            <a:r>
              <a:rPr lang="en-US" sz="2200" dirty="0" smtClean="0"/>
              <a:t> Plus terminals (similar to the AN-X2 with DH+ and RIO)</a:t>
            </a:r>
          </a:p>
          <a:p>
            <a:pPr lvl="1"/>
            <a:r>
              <a:rPr lang="en-US" dirty="0"/>
              <a:t>PLX51-DF1-ENI only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Legacy competitive PLC Modernization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Enables </a:t>
            </a:r>
            <a:r>
              <a:rPr lang="en-US" b="0" dirty="0" smtClean="0">
                <a:solidFill>
                  <a:schemeClr val="tx1"/>
                </a:solidFill>
              </a:rPr>
              <a:t>Rockwell Automation </a:t>
            </a:r>
            <a:r>
              <a:rPr lang="en-US" b="0" dirty="0">
                <a:solidFill>
                  <a:schemeClr val="tx1"/>
                </a:solidFill>
              </a:rPr>
              <a:t>PAC via EtherNet/IP™ </a:t>
            </a:r>
            <a:r>
              <a:rPr lang="en-US" b="0" dirty="0" smtClean="0">
                <a:solidFill>
                  <a:schemeClr val="tx1"/>
                </a:solidFill>
              </a:rPr>
              <a:t>to control </a:t>
            </a:r>
            <a:r>
              <a:rPr lang="en-US" b="0" dirty="0">
                <a:solidFill>
                  <a:schemeClr val="tx1"/>
                </a:solidFill>
              </a:rPr>
              <a:t>I/O devices on legacy </a:t>
            </a:r>
            <a:r>
              <a:rPr lang="en-US" b="0" dirty="0" smtClean="0">
                <a:solidFill>
                  <a:schemeClr val="tx1"/>
                </a:solidFill>
              </a:rPr>
              <a:t>networks</a:t>
            </a:r>
          </a:p>
          <a:p>
            <a:r>
              <a:rPr lang="en-US" b="0" dirty="0">
                <a:solidFill>
                  <a:schemeClr val="tx1"/>
                </a:solidFill>
              </a:rPr>
              <a:t>Monitor mode enables testing &amp; verification </a:t>
            </a:r>
            <a:r>
              <a:rPr lang="en-US" b="0" dirty="0" smtClean="0">
                <a:solidFill>
                  <a:schemeClr val="tx1"/>
                </a:solidFill>
              </a:rPr>
              <a:t>of PAC </a:t>
            </a:r>
            <a:r>
              <a:rPr lang="en-US" b="0" dirty="0">
                <a:solidFill>
                  <a:schemeClr val="tx1"/>
                </a:solidFill>
              </a:rPr>
              <a:t>logic before controlling I/O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89" y="3254656"/>
            <a:ext cx="6868484" cy="2857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0904" y="5697083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Non-CE marked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0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Upgrade to Rockwell Automation’s </a:t>
            </a:r>
            <a:r>
              <a:rPr lang="en-US" dirty="0" err="1" smtClean="0"/>
              <a:t>PlantPAx</a:t>
            </a:r>
            <a:r>
              <a:rPr lang="en-US" dirty="0" smtClean="0"/>
              <a:t> DCS while using the existing legacy 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2" y="2676420"/>
            <a:ext cx="800211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to upgrade or </a:t>
            </a:r>
            <a:r>
              <a:rPr lang="en-US" dirty="0" err="1" smtClean="0"/>
              <a:t>modernise</a:t>
            </a:r>
            <a:endParaRPr lang="en-US" dirty="0" smtClean="0"/>
          </a:p>
          <a:p>
            <a:r>
              <a:rPr lang="en-US" dirty="0" smtClean="0"/>
              <a:t>Solutions for the obsolescence problem</a:t>
            </a:r>
          </a:p>
          <a:p>
            <a:pPr lvl="1"/>
            <a:r>
              <a:rPr lang="en-US" dirty="0" smtClean="0"/>
              <a:t>Phased migration or “rip or replace”</a:t>
            </a:r>
            <a:endParaRPr lang="en-US" dirty="0"/>
          </a:p>
          <a:p>
            <a:r>
              <a:rPr lang="en-US" dirty="0" smtClean="0"/>
              <a:t>Solutions for legacy protocol modernization</a:t>
            </a:r>
          </a:p>
          <a:p>
            <a:r>
              <a:rPr lang="en-US" dirty="0" smtClean="0"/>
              <a:t>Solutions for competitive PLC or DCS </a:t>
            </a:r>
            <a:r>
              <a:rPr lang="en-US" dirty="0" err="1" smtClean="0"/>
              <a:t>modernisation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strategy you choose ProSoft Technology have the application experience to advise you to plan your modernization strategy to fit your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498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Questions?</a:t>
            </a:r>
            <a:endParaRPr lang="en-US" sz="4000" dirty="0"/>
          </a:p>
        </p:txBody>
      </p:sp>
      <p:pic>
        <p:nvPicPr>
          <p:cNvPr id="5122" name="Picture 2" descr="http://www.google.fr/url?source=imglanding&amp;ct=img&amp;q=http://en.hdyo.org/assets/ask-question-1-ff9bc6fa5eaa0d7667ae7a5a4c61330c.jpg&amp;sa=X&amp;ei=C65dVdHRDNW7ogSg6oHABQ&amp;ved=0CAkQ8wc&amp;usg=AFQjCNF6IDTbb5uOysJsaNnsIJyD9x9X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3" y="1021979"/>
            <a:ext cx="7295029" cy="55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860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4"/>
          <p:cNvSpPr/>
          <p:nvPr/>
        </p:nvSpPr>
        <p:spPr bwMode="auto">
          <a:xfrm>
            <a:off x="419100" y="1931830"/>
            <a:ext cx="8338534" cy="28941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 smtClean="0">
              <a:solidFill>
                <a:srgbClr val="EEECE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contact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6112" y="2042580"/>
            <a:ext cx="8101281" cy="10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6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Symbol" pitchFamily="18" charset="2"/>
              <a:buChar char="¨"/>
              <a:defRPr sz="22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Myles Heinekey</a:t>
            </a:r>
          </a:p>
          <a:p>
            <a:pPr>
              <a:buFontTx/>
              <a:buNone/>
            </a:pPr>
            <a:r>
              <a:rPr lang="en-GB" sz="1800" dirty="0" smtClean="0">
                <a:solidFill>
                  <a:prstClr val="black"/>
                </a:solidFill>
              </a:rPr>
              <a:t>Regional Sales Manager                     + 44 7415 864902</a:t>
            </a:r>
          </a:p>
          <a:p>
            <a:pPr>
              <a:buFontTx/>
              <a:buNone/>
            </a:pPr>
            <a:r>
              <a:rPr lang="en-GB" sz="1800" i="1" dirty="0" smtClean="0">
                <a:solidFill>
                  <a:prstClr val="black"/>
                </a:solidFill>
              </a:rPr>
              <a:t>Northern Europe </a:t>
            </a:r>
            <a:r>
              <a:rPr lang="en-GB" sz="1800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		</a:t>
            </a:r>
            <a:r>
              <a:rPr lang="en-GB" sz="1800" i="1" dirty="0" smtClean="0">
                <a:solidFill>
                  <a:prstClr val="black"/>
                </a:solidFill>
              </a:rPr>
              <a:t>  </a:t>
            </a:r>
            <a:r>
              <a:rPr lang="en-GB" sz="1800" dirty="0" smtClean="0">
                <a:solidFill>
                  <a:prstClr val="black"/>
                </a:solidFill>
              </a:rPr>
              <a:t>  </a:t>
            </a:r>
            <a:r>
              <a:rPr lang="en-GB" sz="1800" dirty="0" smtClean="0">
                <a:solidFill>
                  <a:prstClr val="black"/>
                </a:solidFill>
                <a:hlinkClick r:id="rId4"/>
              </a:rPr>
              <a:t>mheinekey@prosoft-technology.com</a:t>
            </a:r>
            <a:endParaRPr lang="en-GB" sz="1800" dirty="0" smtClean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9325" y="5933990"/>
            <a:ext cx="2606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eaLnBrk="0" hangingPunct="0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GB" sz="1600" b="1" kern="0" dirty="0">
                <a:solidFill>
                  <a:srgbClr val="0070C0"/>
                </a:solidFill>
                <a:latin typeface="Calibri Light" panose="020F0302020204030204" pitchFamily="34" charset="0"/>
              </a:rPr>
              <a:t>www.prosoft-technology.com</a:t>
            </a:r>
            <a:endParaRPr lang="en-GB" sz="1600" kern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849" y="3275641"/>
            <a:ext cx="7525737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ctr" eaLnBrk="0" hangingPunct="0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GB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ProSoft Technology </a:t>
            </a:r>
            <a:r>
              <a:rPr lang="en-GB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Manchester</a:t>
            </a:r>
          </a:p>
          <a:p>
            <a:pPr marL="180975" indent="-180975" algn="ctr" eaLnBrk="0" hangingPunct="0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GB" sz="1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 International Office Centre, Suite 13, Styal Road, </a:t>
            </a:r>
            <a:br>
              <a:rPr lang="en-GB" sz="1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M22 5WB</a:t>
            </a:r>
          </a:p>
          <a:p>
            <a:pPr marL="180975" indent="-180975" algn="ctr" eaLnBrk="0" hangingPunct="0">
              <a:spcBef>
                <a:spcPct val="20000"/>
              </a:spcBef>
              <a:buClr>
                <a:srgbClr val="4F81BD"/>
              </a:buClr>
              <a:defRPr/>
            </a:pPr>
            <a:r>
              <a:rPr lang="en-GB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  <a:endParaRPr lang="en-GB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ProSoft Technology At A Glance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9950" y="1596875"/>
            <a:ext cx="8593075" cy="1802533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DEE6F5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03" y="1991331"/>
            <a:ext cx="1065860" cy="94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65" y="1991331"/>
            <a:ext cx="1065860" cy="94248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63245" y="1848193"/>
            <a:ext cx="2762855" cy="169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rtl="0" fontAlgn="base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168275" algn="l" rtl="0" fontAlgn="base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2pPr>
            <a:lvl3pPr marL="569913" indent="-168275" algn="l" rtl="0" fontAlgn="base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46125" indent="-176213" algn="l" rtl="0" fontAlgn="base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969963" indent="-223838" algn="l" rtl="0" fontAlgn="base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>
                <a:schemeClr val="bg1"/>
              </a:buClr>
              <a:buSzPct val="70000"/>
              <a:buFont typeface="Arial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2230438" indent="-157163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fontAlgn="base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6BA22F"/>
                </a:solidFill>
                <a:latin typeface="Arial"/>
              </a:rPr>
              <a:t>Key Vertical Markets</a:t>
            </a:r>
          </a:p>
          <a:p>
            <a:pPr eaLnBrk="0" hangingPunct="0">
              <a:spcBef>
                <a:spcPts val="20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Arial"/>
              </a:rPr>
              <a:t>Discrete </a:t>
            </a:r>
          </a:p>
          <a:p>
            <a:pPr eaLnBrk="0" hangingPunct="0">
              <a:spcBef>
                <a:spcPts val="20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Arial"/>
              </a:rPr>
              <a:t>Process </a:t>
            </a:r>
          </a:p>
          <a:p>
            <a:pPr eaLnBrk="0" hangingPunct="0">
              <a:spcBef>
                <a:spcPts val="20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Arial"/>
              </a:rPr>
              <a:t>Energy </a:t>
            </a:r>
            <a:endParaRPr lang="en-US" sz="1300" dirty="0">
              <a:solidFill>
                <a:prstClr val="black"/>
              </a:solidFill>
              <a:latin typeface="Arial"/>
            </a:endParaRPr>
          </a:p>
          <a:p>
            <a:pPr eaLnBrk="0" hangingPunct="0">
              <a:spcBef>
                <a:spcPts val="200"/>
              </a:spcBef>
              <a:spcAft>
                <a:spcPts val="0"/>
              </a:spcAft>
            </a:pPr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44" y="3132708"/>
            <a:ext cx="375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6BA22F"/>
                </a:solidFill>
              </a:rPr>
              <a:t>Comprehensive Industrial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8689" y="3132708"/>
            <a:ext cx="339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6BA22F"/>
                </a:solidFill>
              </a:rPr>
              <a:t>Representative Customers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3245" y="3094608"/>
            <a:ext cx="3741866" cy="812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336737" y="3108719"/>
            <a:ext cx="4482707" cy="8123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A4D7F4">
                <a:tint val="45000"/>
                <a:satMod val="400000"/>
              </a:srgbClr>
            </a:duotone>
            <a:extLst/>
          </a:blip>
          <a:srcRect t="50450" r="-420"/>
          <a:stretch>
            <a:fillRect/>
          </a:stretch>
        </p:blipFill>
        <p:spPr bwMode="gray">
          <a:xfrm>
            <a:off x="369950" y="1750010"/>
            <a:ext cx="8212779" cy="9818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5" name="Group 14"/>
          <p:cNvGrpSpPr/>
          <p:nvPr/>
        </p:nvGrpSpPr>
        <p:grpSpPr>
          <a:xfrm>
            <a:off x="369950" y="1033722"/>
            <a:ext cx="8593075" cy="716288"/>
            <a:chOff x="246125" y="958529"/>
            <a:chExt cx="8593075" cy="614195"/>
          </a:xfrm>
        </p:grpSpPr>
        <p:sp>
          <p:nvSpPr>
            <p:cNvPr id="16" name="Rounded Rectangle 15"/>
            <p:cNvSpPr/>
            <p:nvPr/>
          </p:nvSpPr>
          <p:spPr>
            <a:xfrm>
              <a:off x="5905500" y="958529"/>
              <a:ext cx="2933700" cy="60602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125" y="958529"/>
              <a:ext cx="6002275" cy="614195"/>
            </a:xfrm>
            <a:prstGeom prst="rect">
              <a:avLst/>
            </a:prstGeom>
            <a:solidFill>
              <a:srgbClr val="6BA22F"/>
            </a:solidFill>
          </p:spPr>
          <p:txBody>
            <a:bodyPr wrap="square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kern="0" dirty="0" smtClean="0">
                  <a:solidFill>
                    <a:prstClr val="white"/>
                  </a:solidFill>
                </a:rPr>
                <a:t>Purpose-built mission-critical networking systems that provide the highest confidence of reliability, availability and security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43077" t="19754" r="15536" b="14859"/>
          <a:stretch/>
        </p:blipFill>
        <p:spPr>
          <a:xfrm flipH="1">
            <a:off x="4374942" y="1991332"/>
            <a:ext cx="1064404" cy="9424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9" name="Picture 29" descr="get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0"/>
          <a:stretch>
            <a:fillRect/>
          </a:stretch>
        </p:blipFill>
        <p:spPr bwMode="auto">
          <a:xfrm>
            <a:off x="5526013" y="3694813"/>
            <a:ext cx="535565" cy="21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1" y="5113448"/>
            <a:ext cx="379502" cy="152750"/>
          </a:xfrm>
          <a:prstGeom prst="rect">
            <a:avLst/>
          </a:prstGeom>
        </p:spPr>
      </p:pic>
      <p:pic>
        <p:nvPicPr>
          <p:cNvPr id="21" name="Picture 20" descr="Chris Hafner 120GB:Users:chris:Desktop:emerson.pn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05" y="4548242"/>
            <a:ext cx="657581" cy="2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brightscope.com/blog/wp-content/uploads/2009/03/ge-logo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102" y="4600457"/>
            <a:ext cx="302220" cy="2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59" y="4107889"/>
            <a:ext cx="306815" cy="30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11" y="3618522"/>
            <a:ext cx="606568" cy="22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34" y="4168313"/>
            <a:ext cx="857480" cy="2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8" descr="Go to www.shell.com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29" y="4124150"/>
            <a:ext cx="303414" cy="2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://www.seeklogo.com/images/S/Schneider_Electric-logo-5019DC87D6-seeklogo.com.gif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64" r="3985" b="29073"/>
          <a:stretch/>
        </p:blipFill>
        <p:spPr bwMode="auto">
          <a:xfrm>
            <a:off x="4656535" y="5103188"/>
            <a:ext cx="581317" cy="2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4257866" y="3194100"/>
            <a:ext cx="0" cy="258093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61" y="1991331"/>
            <a:ext cx="1065859" cy="9424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9083" y="1981984"/>
            <a:ext cx="1058646" cy="937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109858"/>
            <a:ext cx="952500" cy="571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4447" y="3528775"/>
            <a:ext cx="723828" cy="5428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0" y="3978492"/>
            <a:ext cx="791185" cy="5926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2" b="33028"/>
          <a:stretch/>
        </p:blipFill>
        <p:spPr>
          <a:xfrm>
            <a:off x="7153402" y="3621489"/>
            <a:ext cx="921958" cy="3253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90" y="4145106"/>
            <a:ext cx="1035016" cy="2587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72" y="5526450"/>
            <a:ext cx="726247" cy="3171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24" y="5387081"/>
            <a:ext cx="465858" cy="436354"/>
          </a:xfrm>
          <a:prstGeom prst="rect">
            <a:avLst/>
          </a:prstGeom>
        </p:spPr>
      </p:pic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93024"/>
              </p:ext>
            </p:extLst>
          </p:nvPr>
        </p:nvGraphicFramePr>
        <p:xfrm>
          <a:off x="5896779" y="4160239"/>
          <a:ext cx="3135653" cy="17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42" name="Rectangle 41"/>
          <p:cNvSpPr/>
          <p:nvPr/>
        </p:nvSpPr>
        <p:spPr>
          <a:xfrm>
            <a:off x="6333911" y="4559707"/>
            <a:ext cx="2619588" cy="1431499"/>
          </a:xfrm>
          <a:prstGeom prst="rect">
            <a:avLst/>
          </a:prstGeom>
          <a:noFill/>
          <a:ln w="12700" cap="flat" cmpd="sng" algn="ctr">
            <a:solidFill>
              <a:srgbClr val="00499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88645" y="3355400"/>
            <a:ext cx="4323805" cy="31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9"/>
              </a:buBlip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0"/>
              </a:buBlip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Plug-In Solutions for Partners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-642" r="10162"/>
          <a:stretch/>
        </p:blipFill>
        <p:spPr>
          <a:xfrm>
            <a:off x="862517" y="4510245"/>
            <a:ext cx="1647164" cy="570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159" r="-26033"/>
          <a:stretch/>
        </p:blipFill>
        <p:spPr>
          <a:xfrm>
            <a:off x="862517" y="3680623"/>
            <a:ext cx="2141313" cy="5655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-2693" r="29198" b="-1"/>
          <a:stretch/>
        </p:blipFill>
        <p:spPr>
          <a:xfrm>
            <a:off x="2247783" y="3662924"/>
            <a:ext cx="905940" cy="5817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-1460" r="22118"/>
          <a:stretch/>
        </p:blipFill>
        <p:spPr>
          <a:xfrm>
            <a:off x="862517" y="5336164"/>
            <a:ext cx="1658662" cy="609210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88644" y="5039455"/>
            <a:ext cx="4323805" cy="34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9"/>
              </a:buBlip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0"/>
              </a:buBlip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Industrial Wireless Solutions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88644" y="4191204"/>
            <a:ext cx="4323805" cy="34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9"/>
              </a:buBlip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0"/>
              </a:buBlip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0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Industrial Gateway Solutions</a:t>
            </a:r>
          </a:p>
        </p:txBody>
      </p:sp>
      <p:graphicFrame>
        <p:nvGraphicFramePr>
          <p:cNvPr id="50" name="Chart 49"/>
          <p:cNvGraphicFramePr>
            <a:graphicFrameLocks/>
          </p:cNvGraphicFramePr>
          <p:nvPr>
            <p:extLst/>
          </p:nvPr>
        </p:nvGraphicFramePr>
        <p:xfrm>
          <a:off x="282269" y="1921705"/>
          <a:ext cx="4610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</p:spTree>
    <p:extLst>
      <p:ext uri="{BB962C8B-B14F-4D97-AF65-F5344CB8AC3E}">
        <p14:creationId xmlns:p14="http://schemas.microsoft.com/office/powerpoint/2010/main" val="4002820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ProSoft Technology – Who We Are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72666" y="1714500"/>
          <a:ext cx="8433629" cy="33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967948" y="4932294"/>
            <a:ext cx="5784575" cy="68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ProSoft Technology, with our partners,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industrial productivity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innovative communication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31967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Available </a:t>
            </a:r>
            <a:r>
              <a:rPr lang="en-US" sz="4000" dirty="0" smtClean="0"/>
              <a:t>presentations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E9C63-F236-42D4-BD64-7375DC6AA16A}" type="slidenum">
              <a:rPr lang="en-US" smtClean="0"/>
              <a:pPr/>
              <a:t>5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045" y="1157779"/>
            <a:ext cx="2560365" cy="1703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872" y="3589416"/>
            <a:ext cx="2530954" cy="1895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65" y="1157779"/>
            <a:ext cx="2500840" cy="1622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65" y="3589417"/>
            <a:ext cx="2510608" cy="1833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3708" y="2865407"/>
            <a:ext cx="39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cs typeface="+mn-cs"/>
              </a:rPr>
              <a:t>Automated Material Handling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8679" y="5593166"/>
            <a:ext cx="28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cs typeface="+mn-cs"/>
              </a:rPr>
              <a:t>Remote Connectivity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1095" y="2902128"/>
            <a:ext cx="175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cs typeface="+mn-cs"/>
              </a:rPr>
              <a:t>Modernization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7561" y="5628520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cs typeface="+mn-cs"/>
              </a:rPr>
              <a:t>Integrated Flow Computing</a:t>
            </a:r>
          </a:p>
        </p:txBody>
      </p:sp>
    </p:spTree>
    <p:extLst>
      <p:ext uri="{BB962C8B-B14F-4D97-AF65-F5344CB8AC3E}">
        <p14:creationId xmlns:p14="http://schemas.microsoft.com/office/powerpoint/2010/main" val="1972973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393 -0.00521 0.00764 -0.00764 0.0118 C -0.00868 0.01319 -0.0092 0.01528 -0.01025 0.01666 C -0.01094 0.01805 -0.01198 0.01898 -0.01268 0.02014 C -0.01372 0.02176 -0.01424 0.02361 -0.01528 0.02523 C -0.01684 0.02754 -0.01875 0.02963 -0.02031 0.03194 C -0.0217 0.03403 -0.02275 0.03657 -0.02413 0.03866 C -0.02535 0.04051 -0.02674 0.0419 -0.02795 0.04375 C -0.03108 0.04861 -0.03299 0.05509 -0.03681 0.05903 C -0.04653 0.06875 -0.03802 0.05949 -0.0507 0.07754 C -0.07795 0.11643 -0.04393 0.0669 -0.07084 0.10278 C -0.0724 0.10486 -0.07327 0.10764 -0.07465 0.10949 C -0.07743 0.11319 -0.0809 0.11597 -0.08351 0.11967 C -0.09688 0.1375 -0.08507 0.12592 -0.09879 0.13981 C -0.10156 0.14282 -0.10452 0.14583 -0.10764 0.14838 C -0.11042 0.15046 -0.11372 0.15092 -0.1165 0.15347 C -0.12188 0.15833 -0.12622 0.16551 -0.1316 0.17037 C -0.1408 0.17847 -0.13646 0.17523 -0.14427 0.18032 C -0.14983 0.18773 -0.14879 0.18565 -0.15313 0.19398 C -0.15486 0.19722 -0.15643 0.19977 -0.15695 0.20393 C -0.15712 0.20625 -0.15695 0.20856 -0.15695 0.21088 " pathEditMode="relative" ptsTypes="AAAAAAAAAAAAAAAAAAAA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61 0.00393 -0.00521 0.00764 -0.00764 0.0118 C -0.00868 0.01319 -0.0092 0.01528 -0.01025 0.01666 C -0.01094 0.01805 -0.01198 0.01898 -0.01268 0.02014 C -0.01372 0.02176 -0.01424 0.02361 -0.01528 0.02523 C -0.01684 0.02754 -0.01875 0.02963 -0.02031 0.03194 C -0.0217 0.03403 -0.02275 0.03657 -0.02413 0.03866 C -0.02535 0.04051 -0.02674 0.0419 -0.02795 0.04375 C -0.03108 0.04861 -0.03299 0.05509 -0.03681 0.05903 C -0.04653 0.06875 -0.03802 0.05949 -0.0507 0.07754 C -0.07795 0.11643 -0.04393 0.0669 -0.07084 0.10278 C -0.0724 0.10486 -0.07327 0.10764 -0.07465 0.10949 C -0.07743 0.11319 -0.0809 0.11597 -0.08351 0.11967 C -0.09688 0.1375 -0.08507 0.12592 -0.09879 0.13981 C -0.10156 0.14282 -0.10452 0.14583 -0.10764 0.14838 C -0.11042 0.15046 -0.11372 0.15092 -0.1165 0.15347 C -0.12188 0.15833 -0.12622 0.16551 -0.1316 0.17037 C -0.1408 0.17847 -0.13646 0.17523 -0.14427 0.18032 C -0.14983 0.18773 -0.14879 0.18565 -0.15313 0.19398 C -0.15486 0.19722 -0.15643 0.19977 -0.15695 0.20393 C -0.15712 0.20625 -0.15695 0.20856 -0.15695 0.21088 " pathEditMode="relative" ptsTypes="AAAAAAAAAAAAAAAAAAAA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modernize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Upgrade: Focus on a specific machine or line to address outdated technology. Usually a smaller investment that provides a one-for-one replacement of aging products for a modern versions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Modernization: Applying contemporary technology to address obsolescence, improve productivity and setting the foundation to meet both current and future business objectives. Typically a larger investment with a higher return over time.</a:t>
            </a:r>
          </a:p>
        </p:txBody>
      </p:sp>
    </p:spTree>
    <p:extLst>
      <p:ext uri="{BB962C8B-B14F-4D97-AF65-F5344CB8AC3E}">
        <p14:creationId xmlns:p14="http://schemas.microsoft.com/office/powerpoint/2010/main" val="226635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4" y="88824"/>
            <a:ext cx="8977995" cy="825576"/>
          </a:xfrm>
        </p:spPr>
        <p:txBody>
          <a:bodyPr>
            <a:noAutofit/>
          </a:bodyPr>
          <a:lstStyle/>
          <a:p>
            <a:r>
              <a:rPr lang="en-US" sz="3800" dirty="0"/>
              <a:t>Is Modernization Right for You, Right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21486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you’re contemplating whether to upgrade or modernize, ask:</a:t>
            </a:r>
          </a:p>
          <a:p>
            <a:r>
              <a:rPr lang="en-US" sz="2000" dirty="0"/>
              <a:t>Are we able to meet continuously changing consumer demand? (Modernize)</a:t>
            </a:r>
          </a:p>
          <a:p>
            <a:r>
              <a:rPr lang="en-US" sz="2000" dirty="0"/>
              <a:t>Do we need to cut operating costs, improve productivity or reduce downtime? (Modernize)</a:t>
            </a:r>
          </a:p>
          <a:p>
            <a:r>
              <a:rPr lang="en-US" sz="2000" dirty="0"/>
              <a:t>Do we need to have end-to-end visibility of our operations to be more responsive? (Modernize)</a:t>
            </a:r>
          </a:p>
          <a:p>
            <a:r>
              <a:rPr lang="en-US" sz="2000" dirty="0"/>
              <a:t>Do we want to access to data to identify process improvement opportunities? (Modernize)</a:t>
            </a:r>
          </a:p>
          <a:p>
            <a:r>
              <a:rPr lang="en-US" sz="2000" dirty="0"/>
              <a:t>Is our manufacturing systems able to meet the challenges of modern manufacturing? (Modernize)</a:t>
            </a:r>
          </a:p>
          <a:p>
            <a:r>
              <a:rPr lang="en-US" sz="2000" dirty="0"/>
              <a:t>Do we need to migrate from a discontinued product to reduce risk? (Upgrade)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90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963308" cy="580455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Blip>
                <a:blip r:embed="rId3"/>
              </a:buBlip>
            </a:pPr>
            <a:r>
              <a:rPr lang="en-US" dirty="0" smtClean="0"/>
              <a:t>Huge install base of Allen Bradley Remote I/O Systems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20" name="Picture 2" descr="http://www.direct-industrial.com/ekmps/shops/nie673747/resources/Design/allen-bradley-1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02" y="2012246"/>
            <a:ext cx="1608584" cy="19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 bwMode="auto">
          <a:xfrm>
            <a:off x="373063" y="88900"/>
            <a:ext cx="8008937" cy="82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Problem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5342"/>
            <a:ext cx="1760920" cy="14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ontent Placeholder 2"/>
          <p:cNvSpPr txBox="1">
            <a:spLocks/>
          </p:cNvSpPr>
          <p:nvPr/>
        </p:nvSpPr>
        <p:spPr bwMode="auto">
          <a:xfrm>
            <a:off x="503548" y="4890186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Font typeface="Symbol" panose="05050102010706020507" pitchFamily="18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buFontTx/>
              <a:buBlip>
                <a:blip r:embed="rId3"/>
              </a:buBlip>
            </a:pPr>
            <a:r>
              <a:rPr lang="en-US" dirty="0" smtClean="0">
                <a:solidFill>
                  <a:prstClr val="black"/>
                </a:solidFill>
              </a:rPr>
              <a:t>Most of the products pictured above are either Silver Series or Discontinued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59" y="3392664"/>
            <a:ext cx="844773" cy="12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9" y="1988911"/>
            <a:ext cx="1657762" cy="2380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46860" y="2073493"/>
            <a:ext cx="717107" cy="182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29978" y="3504853"/>
            <a:ext cx="861903" cy="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98" y="4107980"/>
            <a:ext cx="2824266" cy="2641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ar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3" y="1133448"/>
            <a:ext cx="2353229" cy="23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552" y="2614863"/>
            <a:ext cx="3209783" cy="21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3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" id="{57CE1A72-229F-47BE-B438-9D95B7C6CF24}" vid="{58D71520-A2B2-4F50-8DEA-DD7A51431310}"/>
    </a:ext>
  </a:extLst>
</a:theme>
</file>

<file path=ppt/theme/theme10.xml><?xml version="1.0" encoding="utf-8"?>
<a:theme xmlns:a="http://schemas.openxmlformats.org/drawingml/2006/main" name="2_ProSoft Template_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Soft Template_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so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" id="{57CE1A72-229F-47BE-B438-9D95B7C6CF24}" vid="{58D71520-A2B2-4F50-8DEA-DD7A51431310}"/>
    </a:ext>
  </a:extLst>
</a:theme>
</file>

<file path=ppt/theme/theme5.xml><?xml version="1.0" encoding="utf-8"?>
<a:theme xmlns:a="http://schemas.openxmlformats.org/drawingml/2006/main" name="2_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" id="{57CE1A72-229F-47BE-B438-9D95B7C6CF24}" vid="{58D71520-A2B2-4F50-8DEA-DD7A51431310}"/>
    </a:ext>
  </a:extLst>
</a:theme>
</file>

<file path=ppt/theme/theme6.xml><?xml version="1.0" encoding="utf-8"?>
<a:theme xmlns:a="http://schemas.openxmlformats.org/drawingml/2006/main" name="1_ProSoft Template_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BF8E4B-9269-41B3-971A-45D7D3A74455}" vid="{FB767934-2AAD-4071-8415-DA9AA1E0A312}"/>
    </a:ext>
  </a:extLst>
</a:theme>
</file>

<file path=ppt/theme/theme7.xml><?xml version="1.0" encoding="utf-8"?>
<a:theme xmlns:a="http://schemas.openxmlformats.org/drawingml/2006/main" name="2_ProSoft_Template_2010-Q2_E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FT" id="{95606B08-E25C-4200-BAFB-D1CF5046A9A5}" vid="{AAD9E27F-AE3D-4638-AD2D-AE9EB44E036F}"/>
    </a:ext>
  </a:extLst>
</a:theme>
</file>

<file path=ppt/theme/theme8.xml><?xml version="1.0" encoding="utf-8"?>
<a:theme xmlns:a="http://schemas.openxmlformats.org/drawingml/2006/main" name="Template_External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PT_EXTERNAL_2015" id="{D673AAB3-2335-4B06-ABA7-0B1EB5EB7229}" vid="{864BB625-83AA-4679-ADA1-DC84936132AA}"/>
    </a:ext>
  </a:extLst>
</a:theme>
</file>

<file path=ppt/theme/theme9.xml><?xml version="1.0" encoding="utf-8"?>
<a:theme xmlns:a="http://schemas.openxmlformats.org/drawingml/2006/main" name="ProSoft_Template_2010-Q2_EM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FT" id="{95606B08-E25C-4200-BAFB-D1CF5046A9A5}" vid="{AAD9E27F-AE3D-4638-AD2D-AE9EB44E036F}"/>
    </a:ext>
  </a:extLst>
</a:theme>
</file>

<file path=ppt/theme/themeOverride1.xml><?xml version="1.0" encoding="utf-8"?>
<a:themeOverride xmlns:a="http://schemas.openxmlformats.org/drawingml/2006/main">
  <a:clrScheme name="BeldenNEW">
    <a:dk1>
      <a:sysClr val="windowText" lastClr="000000"/>
    </a:dk1>
    <a:lt1>
      <a:sysClr val="window" lastClr="FFFFFF"/>
    </a:lt1>
    <a:dk2>
      <a:srgbClr val="3F3F3F"/>
    </a:dk2>
    <a:lt2>
      <a:srgbClr val="DEE6F5"/>
    </a:lt2>
    <a:accent1>
      <a:srgbClr val="004990"/>
    </a:accent1>
    <a:accent2>
      <a:srgbClr val="6BA22F"/>
    </a:accent2>
    <a:accent3>
      <a:srgbClr val="832C8C"/>
    </a:accent3>
    <a:accent4>
      <a:srgbClr val="0096D6"/>
    </a:accent4>
    <a:accent5>
      <a:srgbClr val="FBB034"/>
    </a:accent5>
    <a:accent6>
      <a:srgbClr val="A4D7F4"/>
    </a:accent6>
    <a:hlink>
      <a:srgbClr val="0096D6"/>
    </a:hlink>
    <a:folHlink>
      <a:srgbClr val="832C8C"/>
    </a:folHlink>
  </a:clrScheme>
  <a:fontScheme name="Master_PPT_Confident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ldenNEW">
    <a:dk1>
      <a:sysClr val="windowText" lastClr="000000"/>
    </a:dk1>
    <a:lt1>
      <a:sysClr val="window" lastClr="FFFFFF"/>
    </a:lt1>
    <a:dk2>
      <a:srgbClr val="3F3F3F"/>
    </a:dk2>
    <a:lt2>
      <a:srgbClr val="DEE6F5"/>
    </a:lt2>
    <a:accent1>
      <a:srgbClr val="004990"/>
    </a:accent1>
    <a:accent2>
      <a:srgbClr val="6BA22F"/>
    </a:accent2>
    <a:accent3>
      <a:srgbClr val="832C8C"/>
    </a:accent3>
    <a:accent4>
      <a:srgbClr val="0096D6"/>
    </a:accent4>
    <a:accent5>
      <a:srgbClr val="FBB034"/>
    </a:accent5>
    <a:accent6>
      <a:srgbClr val="A4D7F4"/>
    </a:accent6>
    <a:hlink>
      <a:srgbClr val="0096D6"/>
    </a:hlink>
    <a:folHlink>
      <a:srgbClr val="832C8C"/>
    </a:folHlink>
  </a:clrScheme>
  <a:fontScheme name="Master_PPT_Confident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External</Template>
  <TotalTime>988</TotalTime>
  <Words>2176</Words>
  <Application>Microsoft Office PowerPoint</Application>
  <PresentationFormat>On-screen Show (4:3)</PresentationFormat>
  <Paragraphs>260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Wingdings</vt:lpstr>
      <vt:lpstr>External</vt:lpstr>
      <vt:lpstr>ProSoft Template_2009</vt:lpstr>
      <vt:lpstr>Prosoft</vt:lpstr>
      <vt:lpstr>1_External</vt:lpstr>
      <vt:lpstr>2_External</vt:lpstr>
      <vt:lpstr>1_ProSoft Template_2009</vt:lpstr>
      <vt:lpstr>2_ProSoft_Template_2010-Q2_EMEA</vt:lpstr>
      <vt:lpstr>Template_External_2015</vt:lpstr>
      <vt:lpstr>ProSoft_Template_2010-Q2_EMEA</vt:lpstr>
      <vt:lpstr>2_ProSoft Template_2009</vt:lpstr>
      <vt:lpstr>Modernisation solutions for Rockwell Automation users</vt:lpstr>
      <vt:lpstr>Agenda</vt:lpstr>
      <vt:lpstr>ProSoft Technology At A Glance</vt:lpstr>
      <vt:lpstr>ProSoft Technology – Who We Are</vt:lpstr>
      <vt:lpstr>Available presentations</vt:lpstr>
      <vt:lpstr>Upgrade or modernize</vt:lpstr>
      <vt:lpstr>Is Modernization Right for You, Right Now?</vt:lpstr>
      <vt:lpstr>Problem</vt:lpstr>
      <vt:lpstr>How to solve the problem?</vt:lpstr>
      <vt:lpstr>Traditional Control system Upgrade</vt:lpstr>
      <vt:lpstr>Phased migration approach</vt:lpstr>
      <vt:lpstr>Existing plant</vt:lpstr>
      <vt:lpstr>Need to replace your Drives?</vt:lpstr>
      <vt:lpstr>Are your PanelView™ Terminals or Programming Stations ready for an upgrade?</vt:lpstr>
      <vt:lpstr>Running out of spare FLEX™ I/O Adapters?</vt:lpstr>
      <vt:lpstr>Want to upgrade your PLC-5® or SLC™ to CompactLogix™?</vt:lpstr>
      <vt:lpstr>Application reference – Food &amp; Bev</vt:lpstr>
      <vt:lpstr>Application reference – Food &amp; Bev</vt:lpstr>
      <vt:lpstr>Legacy serial protocol modernisation</vt:lpstr>
      <vt:lpstr>Existing network</vt:lpstr>
      <vt:lpstr>Step 1</vt:lpstr>
      <vt:lpstr>Step 2</vt:lpstr>
      <vt:lpstr>Step 3</vt:lpstr>
      <vt:lpstr>Application example</vt:lpstr>
      <vt:lpstr>Legacy competitive PLC Modernization</vt:lpstr>
      <vt:lpstr>DCS Migration</vt:lpstr>
      <vt:lpstr>Summary</vt:lpstr>
      <vt:lpstr>Questions?</vt:lpstr>
      <vt:lpstr>Your 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Myles Heinekey</dc:creator>
  <cp:lastModifiedBy>Myles Heinekey</cp:lastModifiedBy>
  <cp:revision>68</cp:revision>
  <cp:lastPrinted>2018-04-12T07:03:01Z</cp:lastPrinted>
  <dcterms:created xsi:type="dcterms:W3CDTF">2018-02-14T13:43:56Z</dcterms:created>
  <dcterms:modified xsi:type="dcterms:W3CDTF">2018-04-12T11:05:00Z</dcterms:modified>
</cp:coreProperties>
</file>