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11">
          <p15:clr>
            <a:srgbClr val="A4A3A4"/>
          </p15:clr>
        </p15:guide>
        <p15:guide id="2" pos="2926">
          <p15:clr>
            <a:srgbClr val="A4A3A4"/>
          </p15:clr>
        </p15:guide>
        <p15:guide id="3" pos="3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9AC"/>
    <a:srgbClr val="A9ACAD"/>
    <a:srgbClr val="C8102E"/>
    <a:srgbClr val="BA0C28"/>
    <a:srgbClr val="FFFD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4" autoAdjust="0"/>
    <p:restoredTop sz="94660"/>
  </p:normalViewPr>
  <p:slideViewPr>
    <p:cSldViewPr snapToGrid="0" snapToObjects="1">
      <p:cViewPr varScale="1">
        <p:scale>
          <a:sx n="82" d="100"/>
          <a:sy n="82" d="100"/>
        </p:scale>
        <p:origin x="948" y="72"/>
      </p:cViewPr>
      <p:guideLst>
        <p:guide orient="horz" pos="3711"/>
        <p:guide pos="2926"/>
        <p:guide pos="33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820E6-7EEF-DE47-95F4-2CAA6EA0CA00}" type="datetimeFigureOut">
              <a:rPr lang="en-US" smtClean="0"/>
              <a:pPr/>
              <a:t>3/30/2018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0269E0-6976-7341-89E6-8D2B59F67528}" type="slidenum">
              <a:rPr lang="en-US" smtClean="0"/>
              <a:pPr/>
              <a:t>‹#›</a:t>
            </a:fld>
            <a:endParaRPr lang="en-US"/>
          </a:p>
        </p:txBody>
      </p:sp>
    </p:spTree>
    <p:extLst>
      <p:ext uri="{BB962C8B-B14F-4D97-AF65-F5344CB8AC3E}">
        <p14:creationId xmlns:p14="http://schemas.microsoft.com/office/powerpoint/2010/main" val="9143150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B24AB-C1EA-CD49-9A83-EC4290A6547B}" type="datetimeFigureOut">
              <a:rPr lang="en-US" smtClean="0"/>
              <a:pPr/>
              <a:t>3/30/2018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C8BE0-F8D5-364A-93DA-00DFDEAE1607}" type="slidenum">
              <a:rPr lang="en-US" smtClean="0"/>
              <a:pPr/>
              <a:t>‹#›</a:t>
            </a:fld>
            <a:endParaRPr lang="en-US"/>
          </a:p>
        </p:txBody>
      </p:sp>
    </p:spTree>
    <p:extLst>
      <p:ext uri="{BB962C8B-B14F-4D97-AF65-F5344CB8AC3E}">
        <p14:creationId xmlns:p14="http://schemas.microsoft.com/office/powerpoint/2010/main" val="1806596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1</a:t>
            </a:fld>
            <a:endParaRPr lang="en-US" dirty="0"/>
          </a:p>
        </p:txBody>
      </p:sp>
    </p:spTree>
    <p:extLst>
      <p:ext uri="{BB962C8B-B14F-4D97-AF65-F5344CB8AC3E}">
        <p14:creationId xmlns:p14="http://schemas.microsoft.com/office/powerpoint/2010/main" val="4245553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a:t>
            </a:r>
            <a:r>
              <a:rPr lang="en-US" baseline="0" dirty="0"/>
              <a:t> edition running on full windows </a:t>
            </a:r>
            <a:r>
              <a:rPr lang="mr-IN" baseline="0" dirty="0"/>
              <a:t>–</a:t>
            </a:r>
            <a:r>
              <a:rPr lang="en-US" baseline="0" dirty="0"/>
              <a:t> could be local or server based. </a:t>
            </a:r>
          </a:p>
          <a:p>
            <a:r>
              <a:rPr lang="en-US" baseline="0" dirty="0"/>
              <a:t>Same reader part number as the ME version comes with a </a:t>
            </a:r>
            <a:r>
              <a:rPr lang="en-US" baseline="0" dirty="0" err="1"/>
              <a:t>additional.HWG</a:t>
            </a:r>
            <a:r>
              <a:rPr lang="en-US" baseline="0" dirty="0"/>
              <a:t> file so when you install the reader you load the .</a:t>
            </a:r>
            <a:r>
              <a:rPr lang="en-US" baseline="0" dirty="0" err="1"/>
              <a:t>hwg</a:t>
            </a:r>
            <a:r>
              <a:rPr lang="en-US" baseline="0" dirty="0"/>
              <a:t> file and its set to work on SE installations</a:t>
            </a:r>
          </a:p>
          <a:p>
            <a:r>
              <a:rPr lang="en-US" baseline="0" dirty="0"/>
              <a:t>Same functionality as ME version and can also sync with PLC database </a:t>
            </a:r>
          </a:p>
          <a:p>
            <a:r>
              <a:rPr lang="en-US" dirty="0"/>
              <a:t>Some of our worldwide partners use a SDK</a:t>
            </a:r>
            <a:r>
              <a:rPr lang="en-US" baseline="0" dirty="0"/>
              <a:t> to develop some solutions, for instance that sync with active directory.</a:t>
            </a:r>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10</a:t>
            </a:fld>
            <a:endParaRPr lang="en-US" dirty="0"/>
          </a:p>
        </p:txBody>
      </p:sp>
    </p:spTree>
    <p:extLst>
      <p:ext uri="{BB962C8B-B14F-4D97-AF65-F5344CB8AC3E}">
        <p14:creationId xmlns:p14="http://schemas.microsoft.com/office/powerpoint/2010/main" val="262606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PLC integration is a little</a:t>
            </a:r>
            <a:r>
              <a:rPr lang="en-US" baseline="0" dirty="0"/>
              <a:t> different</a:t>
            </a:r>
          </a:p>
          <a:p>
            <a:r>
              <a:rPr lang="en-US" baseline="0" dirty="0"/>
              <a:t>A</a:t>
            </a:r>
            <a:r>
              <a:rPr lang="en-US" dirty="0"/>
              <a:t>s</a:t>
            </a:r>
            <a:r>
              <a:rPr lang="en-US" baseline="0" dirty="0"/>
              <a:t> apposed to keyboard wedge what outputs here is a ASCI file so we use a Ethernet interface and that is power by a injector, a switch or rack which you can see on slide</a:t>
            </a:r>
          </a:p>
          <a:p>
            <a:r>
              <a:rPr lang="en-US" baseline="0" dirty="0"/>
              <a:t>The way it works is by sending a ASCI output with header information. </a:t>
            </a:r>
          </a:p>
          <a:p>
            <a:r>
              <a:rPr lang="en-US" baseline="0" dirty="0"/>
              <a:t>The PLC is listening for information coming from specified IP address of our reader and inside PLC there are programs to capture that number, either do a look up and log onto workstation or perhaps start a process. </a:t>
            </a:r>
          </a:p>
          <a:p>
            <a:r>
              <a:rPr lang="en-US" baseline="0" dirty="0"/>
              <a:t>For instance the process to start the mixing of a batch of paint by pushing a button could be replaced with a  reader instead saving time and ensure only </a:t>
            </a:r>
            <a:r>
              <a:rPr lang="en-US" baseline="0" dirty="0" err="1"/>
              <a:t>authorised</a:t>
            </a:r>
            <a:r>
              <a:rPr lang="en-US" baseline="0" dirty="0"/>
              <a:t> folks can start the process.</a:t>
            </a:r>
          </a:p>
          <a:p>
            <a:r>
              <a:rPr lang="en-US" baseline="0" dirty="0"/>
              <a:t>We have sample code available for these functions  on our website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11</a:t>
            </a:fld>
            <a:endParaRPr lang="en-US" dirty="0"/>
          </a:p>
        </p:txBody>
      </p:sp>
    </p:spTree>
    <p:extLst>
      <p:ext uri="{BB962C8B-B14F-4D97-AF65-F5344CB8AC3E}">
        <p14:creationId xmlns:p14="http://schemas.microsoft.com/office/powerpoint/2010/main" val="127926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a:t>
            </a:r>
            <a:r>
              <a:rPr lang="en-US" baseline="0" dirty="0"/>
              <a:t> are supported out of the box in </a:t>
            </a:r>
            <a:r>
              <a:rPr lang="en-US" baseline="0" dirty="0" err="1"/>
              <a:t>Thinanager</a:t>
            </a:r>
            <a:r>
              <a:rPr lang="en-US" baseline="0" dirty="0"/>
              <a:t> and there is a drop down menu within our reader </a:t>
            </a:r>
            <a:r>
              <a:rPr lang="en-US" baseline="0" dirty="0" err="1"/>
              <a:t>config</a:t>
            </a:r>
            <a:r>
              <a:rPr lang="en-US" baseline="0" dirty="0"/>
              <a:t> tool to add it and support authentication or even multifactor authentication.</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 understand Rockwell sales teams in Europe now quote our readers as part of all new </a:t>
            </a:r>
            <a:r>
              <a:rPr lang="en-US" baseline="0" dirty="0" err="1"/>
              <a:t>ThinManager</a:t>
            </a:r>
            <a:r>
              <a:rPr lang="en-US" baseline="0" dirty="0"/>
              <a:t> deployments so it becoming </a:t>
            </a:r>
            <a:r>
              <a:rPr lang="en-US" baseline="0" dirty="0" err="1"/>
              <a:t>standardised</a:t>
            </a:r>
            <a:r>
              <a:rPr lang="en-US" baseline="0" dirty="0"/>
              <a:t> </a:t>
            </a:r>
            <a:endParaRPr lang="en-US" dirty="0"/>
          </a:p>
          <a:p>
            <a:pPr marL="342900" indent="-342900">
              <a:buFont typeface="Arial" panose="020B0604020202020204" pitchFamily="34" charset="0"/>
              <a:buChar char="•"/>
            </a:pPr>
            <a:endParaRPr lang="en-US" sz="1200" b="1" dirty="0"/>
          </a:p>
        </p:txBody>
      </p:sp>
      <p:sp>
        <p:nvSpPr>
          <p:cNvPr id="4" name="Slide Number Placeholder 3"/>
          <p:cNvSpPr>
            <a:spLocks noGrp="1"/>
          </p:cNvSpPr>
          <p:nvPr>
            <p:ph type="sldNum" sz="quarter" idx="10"/>
          </p:nvPr>
        </p:nvSpPr>
        <p:spPr/>
        <p:txBody>
          <a:bodyPr/>
          <a:lstStyle/>
          <a:p>
            <a:fld id="{D5FC26FD-9221-594F-B365-EEC7CA2DEEA7}" type="slidenum">
              <a:rPr lang="en-US" smtClean="0"/>
              <a:t>12</a:t>
            </a:fld>
            <a:endParaRPr lang="en-US" dirty="0"/>
          </a:p>
        </p:txBody>
      </p:sp>
    </p:spTree>
    <p:extLst>
      <p:ext uri="{BB962C8B-B14F-4D97-AF65-F5344CB8AC3E}">
        <p14:creationId xmlns:p14="http://schemas.microsoft.com/office/powerpoint/2010/main" val="315658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this be in metric instead of inches?</a:t>
            </a:r>
          </a:p>
        </p:txBody>
      </p:sp>
      <p:sp>
        <p:nvSpPr>
          <p:cNvPr id="4" name="Slide Number Placeholder 3"/>
          <p:cNvSpPr>
            <a:spLocks noGrp="1"/>
          </p:cNvSpPr>
          <p:nvPr>
            <p:ph type="sldNum" sz="quarter" idx="10"/>
          </p:nvPr>
        </p:nvSpPr>
        <p:spPr/>
        <p:txBody>
          <a:bodyPr/>
          <a:lstStyle/>
          <a:p>
            <a:fld id="{905C8BE0-F8D5-364A-93DA-00DFDEAE1607}" type="slidenum">
              <a:rPr lang="en-US" smtClean="0"/>
              <a:pPr/>
              <a:t>13</a:t>
            </a:fld>
            <a:endParaRPr lang="en-US" dirty="0"/>
          </a:p>
        </p:txBody>
      </p:sp>
    </p:spTree>
    <p:extLst>
      <p:ext uri="{BB962C8B-B14F-4D97-AF65-F5344CB8AC3E}">
        <p14:creationId xmlns:p14="http://schemas.microsoft.com/office/powerpoint/2010/main" val="3678645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being delivered in UK should you change from US dollars to UK?</a:t>
            </a:r>
          </a:p>
        </p:txBody>
      </p:sp>
      <p:sp>
        <p:nvSpPr>
          <p:cNvPr id="4" name="Slide Number Placeholder 3"/>
          <p:cNvSpPr>
            <a:spLocks noGrp="1"/>
          </p:cNvSpPr>
          <p:nvPr>
            <p:ph type="sldNum" sz="quarter" idx="10"/>
          </p:nvPr>
        </p:nvSpPr>
        <p:spPr/>
        <p:txBody>
          <a:bodyPr/>
          <a:lstStyle/>
          <a:p>
            <a:fld id="{905C8BE0-F8D5-364A-93DA-00DFDEAE1607}" type="slidenum">
              <a:rPr lang="en-US" smtClean="0"/>
              <a:pPr/>
              <a:t>14</a:t>
            </a:fld>
            <a:endParaRPr lang="en-US" dirty="0"/>
          </a:p>
        </p:txBody>
      </p:sp>
    </p:spTree>
    <p:extLst>
      <p:ext uri="{BB962C8B-B14F-4D97-AF65-F5344CB8AC3E}">
        <p14:creationId xmlns:p14="http://schemas.microsoft.com/office/powerpoint/2010/main" val="38833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5C8BE0-F8D5-364A-93DA-00DFDEAE1607}" type="slidenum">
              <a:rPr lang="en-US" smtClean="0"/>
              <a:pPr/>
              <a:t>16</a:t>
            </a:fld>
            <a:endParaRPr lang="en-US" dirty="0"/>
          </a:p>
        </p:txBody>
      </p:sp>
    </p:spTree>
    <p:extLst>
      <p:ext uri="{BB962C8B-B14F-4D97-AF65-F5344CB8AC3E}">
        <p14:creationId xmlns:p14="http://schemas.microsoft.com/office/powerpoint/2010/main" val="163389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17</a:t>
            </a:fld>
            <a:endParaRPr lang="en-US" dirty="0"/>
          </a:p>
        </p:txBody>
      </p:sp>
    </p:spTree>
    <p:extLst>
      <p:ext uri="{BB962C8B-B14F-4D97-AF65-F5344CB8AC3E}">
        <p14:creationId xmlns:p14="http://schemas.microsoft.com/office/powerpoint/2010/main" val="397266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B6A8D338-A398-4F0F-846B-C2E96E08EB94}" type="slidenum">
              <a:rPr lang="en-US" smtClean="0"/>
              <a:pPr/>
              <a:t>19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9223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959688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E1A204B-A880-405C-B1C8-BCEC6718DC60}" type="slidenum">
              <a:rPr lang="en-US">
                <a:solidFill>
                  <a:prstClr val="black"/>
                </a:solidFill>
                <a:latin typeface="Arial" pitchFamily="34" charset="0"/>
              </a:rPr>
              <a:pPr>
                <a:defRPr/>
              </a:pPr>
              <a:t>22</a:t>
            </a:fld>
            <a:endParaRPr lang="en-US" dirty="0">
              <a:solidFill>
                <a:prstClr val="black"/>
              </a:solidFill>
              <a:latin typeface="Arial" pitchFamily="34" charset="0"/>
            </a:endParaRPr>
          </a:p>
        </p:txBody>
      </p:sp>
    </p:spTree>
    <p:extLst>
      <p:ext uri="{BB962C8B-B14F-4D97-AF65-F5344CB8AC3E}">
        <p14:creationId xmlns:p14="http://schemas.microsoft.com/office/powerpoint/2010/main" val="1365259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years..</a:t>
            </a:r>
          </a:p>
          <a:p>
            <a:r>
              <a:rPr lang="en-US" dirty="0"/>
              <a:t>Timeline you can read at your </a:t>
            </a:r>
            <a:r>
              <a:rPr lang="en-US" dirty="0" err="1"/>
              <a:t>leasure</a:t>
            </a:r>
            <a:r>
              <a:rPr lang="en-US" dirty="0"/>
              <a:t> but the key dates was when we joined the Encompass program</a:t>
            </a:r>
            <a:r>
              <a:rPr lang="en-US" baseline="0" dirty="0"/>
              <a:t>. </a:t>
            </a:r>
            <a:r>
              <a:rPr lang="en-US" baseline="0" dirty="0" err="1"/>
              <a:t>Initialy</a:t>
            </a:r>
            <a:r>
              <a:rPr lang="en-US" baseline="0" dirty="0"/>
              <a:t> in the US </a:t>
            </a:r>
            <a:r>
              <a:rPr lang="en-US" dirty="0"/>
              <a:t>in 2012. EMEA</a:t>
            </a:r>
            <a:r>
              <a:rPr lang="en-US" baseline="0" dirty="0"/>
              <a:t> came on stream in 16 and next year we join in APAC so there is a long history with 1000's of deployments worldwide</a:t>
            </a:r>
          </a:p>
          <a:p>
            <a:r>
              <a:rPr lang="en-US" baseline="0" dirty="0"/>
              <a:t>Our got to market is through distribution and Windmill have been our partners for over 15 years and know the products intimately which is why they are supporting your sales efforts in the background. All leads and enquiries are channel straight back into </a:t>
            </a:r>
            <a:r>
              <a:rPr lang="en-US" baseline="0" dirty="0" err="1"/>
              <a:t>Routeco</a:t>
            </a:r>
            <a:r>
              <a:rPr lang="en-US" baseline="0" dirty="0"/>
              <a:t> and we sit behind supporting where needed.</a:t>
            </a:r>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2</a:t>
            </a:fld>
            <a:endParaRPr lang="en-US"/>
          </a:p>
        </p:txBody>
      </p:sp>
    </p:spTree>
    <p:extLst>
      <p:ext uri="{BB962C8B-B14F-4D97-AF65-F5344CB8AC3E}">
        <p14:creationId xmlns:p14="http://schemas.microsoft.com/office/powerpoint/2010/main" val="34713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9667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05707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597190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t>27</a:t>
            </a:fld>
            <a:endParaRPr lang="en-US" dirty="0"/>
          </a:p>
        </p:txBody>
      </p:sp>
    </p:spTree>
    <p:extLst>
      <p:ext uri="{BB962C8B-B14F-4D97-AF65-F5344CB8AC3E}">
        <p14:creationId xmlns:p14="http://schemas.microsoft.com/office/powerpoint/2010/main" val="3530671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672" indent="-346672">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t>28</a:t>
            </a:fld>
            <a:endParaRPr lang="en-US" dirty="0"/>
          </a:p>
        </p:txBody>
      </p:sp>
    </p:spTree>
    <p:extLst>
      <p:ext uri="{BB962C8B-B14F-4D97-AF65-F5344CB8AC3E}">
        <p14:creationId xmlns:p14="http://schemas.microsoft.com/office/powerpoint/2010/main" val="1626714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t>30</a:t>
            </a:fld>
            <a:endParaRPr lang="en-US" dirty="0"/>
          </a:p>
        </p:txBody>
      </p:sp>
    </p:spTree>
    <p:extLst>
      <p:ext uri="{BB962C8B-B14F-4D97-AF65-F5344CB8AC3E}">
        <p14:creationId xmlns:p14="http://schemas.microsoft.com/office/powerpoint/2010/main" val="384341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3</a:t>
            </a:fld>
            <a:endParaRPr lang="en-US" dirty="0"/>
          </a:p>
        </p:txBody>
      </p:sp>
    </p:spTree>
    <p:extLst>
      <p:ext uri="{BB962C8B-B14F-4D97-AF65-F5344CB8AC3E}">
        <p14:creationId xmlns:p14="http://schemas.microsoft.com/office/powerpoint/2010/main" val="299695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4</a:t>
            </a:fld>
            <a:endParaRPr lang="en-US" dirty="0"/>
          </a:p>
        </p:txBody>
      </p:sp>
    </p:spTree>
    <p:extLst>
      <p:ext uri="{BB962C8B-B14F-4D97-AF65-F5344CB8AC3E}">
        <p14:creationId xmlns:p14="http://schemas.microsoft.com/office/powerpoint/2010/main" val="420200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5</a:t>
            </a:fld>
            <a:endParaRPr lang="en-US" dirty="0"/>
          </a:p>
        </p:txBody>
      </p:sp>
    </p:spTree>
    <p:extLst>
      <p:ext uri="{BB962C8B-B14F-4D97-AF65-F5344CB8AC3E}">
        <p14:creationId xmlns:p14="http://schemas.microsoft.com/office/powerpoint/2010/main" val="2537749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t>6</a:t>
            </a:fld>
            <a:endParaRPr lang="en-US" dirty="0"/>
          </a:p>
        </p:txBody>
      </p:sp>
    </p:spTree>
    <p:extLst>
      <p:ext uri="{BB962C8B-B14F-4D97-AF65-F5344CB8AC3E}">
        <p14:creationId xmlns:p14="http://schemas.microsoft.com/office/powerpoint/2010/main" val="293232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C26FD-9221-594F-B365-EEC7CA2DEEA7}" type="slidenum">
              <a:rPr lang="en-US" smtClean="0"/>
              <a:t>7</a:t>
            </a:fld>
            <a:endParaRPr lang="en-US" dirty="0"/>
          </a:p>
        </p:txBody>
      </p:sp>
    </p:spTree>
    <p:extLst>
      <p:ext uri="{BB962C8B-B14F-4D97-AF65-F5344CB8AC3E}">
        <p14:creationId xmlns:p14="http://schemas.microsoft.com/office/powerpoint/2010/main" val="211046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a:t>
            </a:r>
            <a:r>
              <a:rPr lang="en-US" baseline="0" dirty="0"/>
              <a:t> </a:t>
            </a:r>
            <a:r>
              <a:rPr lang="en-US" dirty="0"/>
              <a:t>is</a:t>
            </a:r>
            <a:r>
              <a:rPr lang="en-US" baseline="0" dirty="0"/>
              <a:t> a demo</a:t>
            </a:r>
            <a:r>
              <a:rPr lang="en-US" dirty="0"/>
              <a:t> video</a:t>
            </a:r>
            <a:r>
              <a:rPr lang="en-US" baseline="0" dirty="0"/>
              <a:t> s</a:t>
            </a:r>
            <a:r>
              <a:rPr lang="en-US" dirty="0"/>
              <a:t>howing</a:t>
            </a:r>
            <a:r>
              <a:rPr lang="en-US" baseline="0" dirty="0"/>
              <a:t> the </a:t>
            </a:r>
            <a:r>
              <a:rPr lang="en-US" dirty="0"/>
              <a:t>login sequence on a </a:t>
            </a:r>
            <a:r>
              <a:rPr lang="en-US" dirty="0" err="1"/>
              <a:t>Panel</a:t>
            </a:r>
            <a:r>
              <a:rPr lang="en-US" baseline="0" dirty="0" err="1"/>
              <a:t>View</a:t>
            </a:r>
            <a:r>
              <a:rPr lang="en-US" baseline="0" dirty="0"/>
              <a:t> operating a standard C</a:t>
            </a:r>
            <a:r>
              <a:rPr lang="en-US" dirty="0"/>
              <a:t>E based application. Normally a </a:t>
            </a:r>
            <a:r>
              <a:rPr lang="en-US" dirty="0" err="1"/>
              <a:t>userwould</a:t>
            </a:r>
            <a:r>
              <a:rPr lang="en-US" dirty="0"/>
              <a:t> have to touch the screen</a:t>
            </a:r>
            <a:r>
              <a:rPr lang="en-US" baseline="0" dirty="0"/>
              <a:t> and enter </a:t>
            </a:r>
            <a:r>
              <a:rPr lang="en-US" dirty="0"/>
              <a:t> </a:t>
            </a:r>
            <a:r>
              <a:rPr lang="mr-IN" dirty="0"/>
              <a:t>–</a:t>
            </a:r>
            <a:r>
              <a:rPr lang="en-US" dirty="0"/>
              <a:t> User</a:t>
            </a:r>
            <a:r>
              <a:rPr lang="en-US" baseline="0" dirty="0"/>
              <a:t> name, then password. Its slow and laborious and when we walk into sites generally see NO passwords, or simple ones like 999 being used, if limited to few employees by end of day every one know it.</a:t>
            </a:r>
          </a:p>
          <a:p>
            <a:r>
              <a:rPr lang="en-US" baseline="0" dirty="0"/>
              <a:t>Sometime see post it notes with PIN .... so no real security being used.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By deploying our readers it allows user to have their own unique ID and password.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How does the magic work ?  The Reader auto sends a  macro command to deposit the user name, applies a algorithm, creates </a:t>
            </a:r>
            <a:r>
              <a:rPr lang="en-US" baseline="0" dirty="0" err="1"/>
              <a:t>hexidecimal</a:t>
            </a:r>
            <a:r>
              <a:rPr lang="en-US" baseline="0" dirty="0"/>
              <a:t> password and logs you in.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the workstation it</a:t>
            </a:r>
            <a:r>
              <a:rPr lang="mr-IN" baseline="0" dirty="0"/>
              <a:t>’</a:t>
            </a:r>
            <a:r>
              <a:rPr lang="en-US" baseline="0" dirty="0"/>
              <a:t>s effectively a keyboard wedge, there are no drivers to load, you plug it in and looks like a keyboard with someone typing very quickly. There is no additional programing to be done with standard Rockwell part numbers.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configuration also allows your to set it up for 2 factor authentication, for instance user name and password and pause for a PIN and this is good practice on certain workstation which need greater control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 factory talk ME 8.1 and above there is the ability to do 'auto-enrollment'. In the past had to go into studio application to recompile and reload for each user which was not ideal.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You can sync up with PLC database </a:t>
            </a:r>
            <a:r>
              <a:rPr lang="mr-IN" baseline="0" dirty="0"/>
              <a:t>…</a:t>
            </a:r>
            <a:r>
              <a:rPr lang="en-US" baseline="0" dirty="0"/>
              <a:t>.. Using our Ethernet reader you would have a Allen Bradley PLC and set up look up table table with credential within the look up </a:t>
            </a:r>
            <a:r>
              <a:rPr lang="en-US" baseline="0" dirty="0" err="1"/>
              <a:t>tableand</a:t>
            </a:r>
            <a:r>
              <a:rPr lang="en-US" baseline="0" dirty="0"/>
              <a:t> the coding within the PLC would push the credential to the HMI panel to log you in</a:t>
            </a:r>
            <a:r>
              <a:rPr lang="mr-IN" baseline="0" dirty="0"/>
              <a:t>…</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05C8BE0-F8D5-364A-93DA-00DFDEAE1607}" type="slidenum">
              <a:rPr lang="en-US" smtClean="0"/>
              <a:pPr/>
              <a:t>8</a:t>
            </a:fld>
            <a:endParaRPr lang="en-US" dirty="0"/>
          </a:p>
        </p:txBody>
      </p:sp>
    </p:spTree>
    <p:extLst>
      <p:ext uri="{BB962C8B-B14F-4D97-AF65-F5344CB8AC3E}">
        <p14:creationId xmlns:p14="http://schemas.microsoft.com/office/powerpoint/2010/main" val="232846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In</a:t>
            </a:r>
            <a:r>
              <a:rPr lang="en-US" baseline="0" dirty="0"/>
              <a:t> this video we are showing our presence detector called </a:t>
            </a:r>
            <a:r>
              <a:rPr lang="en-US" baseline="0" dirty="0" err="1"/>
              <a:t>pcProxSonar</a:t>
            </a:r>
            <a:r>
              <a:rPr lang="en-US" baseline="0" dirty="0"/>
              <a:t> installed on a HMI. This detects the user and can be configured to log them out when they leave the workstation. Its valuable on critical workstations and also ensures that a supervisor or managers login is not used by a operator after they leave. We have some customer who have Sonar installed on all workstations together with a reader. </a:t>
            </a:r>
          </a:p>
          <a:p>
            <a:r>
              <a:rPr lang="en-US" baseline="0" dirty="0"/>
              <a:t>You can adjust the angle and depth in the settings and even allow for someone to work to one side </a:t>
            </a:r>
            <a:r>
              <a:rPr lang="en-US" baseline="0" dirty="0" err="1"/>
              <a:t>fpr</a:t>
            </a:r>
            <a:r>
              <a:rPr lang="en-US" baseline="0" dirty="0"/>
              <a:t> some time without logging them out</a:t>
            </a:r>
          </a:p>
          <a:p>
            <a:r>
              <a:rPr lang="en-US" baseline="0" dirty="0"/>
              <a:t>We also offer a </a:t>
            </a:r>
            <a:r>
              <a:rPr lang="en-US" baseline="0" dirty="0" err="1"/>
              <a:t>ruggedised</a:t>
            </a:r>
            <a:r>
              <a:rPr lang="en-US" baseline="0" dirty="0"/>
              <a:t> Matt which does the same </a:t>
            </a:r>
            <a:r>
              <a:rPr lang="en-US" baseline="0" dirty="0" err="1"/>
              <a:t>funtion</a:t>
            </a:r>
            <a:r>
              <a:rPr lang="en-US" baseline="0" dirty="0"/>
              <a:t> when users step on and off.</a:t>
            </a:r>
          </a:p>
          <a:p>
            <a:endParaRPr lang="en-US" baseline="0"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E1A204B-A880-405C-B1C8-BCEC6718DC60}" type="slidenum">
              <a:rPr lang="en-US">
                <a:solidFill>
                  <a:prstClr val="black"/>
                </a:solidFill>
                <a:latin typeface="Arial" pitchFamily="34" charset="0"/>
              </a:rPr>
              <a:pPr>
                <a:defRPr/>
              </a:pPr>
              <a:t>9</a:t>
            </a:fld>
            <a:endParaRPr lang="en-US" dirty="0">
              <a:solidFill>
                <a:prstClr val="black"/>
              </a:solidFill>
              <a:latin typeface="Arial" pitchFamily="34" charset="0"/>
            </a:endParaRPr>
          </a:p>
        </p:txBody>
      </p:sp>
    </p:spTree>
    <p:extLst>
      <p:ext uri="{BB962C8B-B14F-4D97-AF65-F5344CB8AC3E}">
        <p14:creationId xmlns:p14="http://schemas.microsoft.com/office/powerpoint/2010/main" val="3233490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 bkd-01.png"/>
          <p:cNvPicPr>
            <a:picLocks noChangeAspect="1"/>
          </p:cNvPicPr>
          <p:nvPr userDrawn="1"/>
        </p:nvPicPr>
        <p:blipFill>
          <a:blip r:embed="rId2"/>
          <a:stretch>
            <a:fillRect/>
          </a:stretch>
        </p:blipFill>
        <p:spPr>
          <a:xfrm>
            <a:off x="-18638" y="0"/>
            <a:ext cx="9226296" cy="5197480"/>
          </a:xfrm>
          <a:prstGeom prst="rect">
            <a:avLst/>
          </a:prstGeom>
          <a:noFill/>
          <a:ln>
            <a:noFill/>
          </a:ln>
        </p:spPr>
      </p:pic>
      <p:sp>
        <p:nvSpPr>
          <p:cNvPr id="2" name="Title 1"/>
          <p:cNvSpPr>
            <a:spLocks noGrp="1"/>
          </p:cNvSpPr>
          <p:nvPr>
            <p:ph type="ctrTitle"/>
          </p:nvPr>
        </p:nvSpPr>
        <p:spPr>
          <a:xfrm>
            <a:off x="1739900" y="2702718"/>
            <a:ext cx="6850062" cy="642938"/>
          </a:xfrm>
        </p:spPr>
        <p:txBody>
          <a:bodyPr>
            <a:noAutofit/>
          </a:bodyPr>
          <a:lstStyle>
            <a:lvl1pPr algn="r">
              <a:defRPr sz="3200" i="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371600" y="3238500"/>
            <a:ext cx="7218362" cy="1314450"/>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37491" y="0"/>
            <a:ext cx="9326880" cy="76200"/>
          </a:xfrm>
          <a:prstGeom prst="rect">
            <a:avLst/>
          </a:prstGeom>
          <a:solidFill>
            <a:srgbClr val="A7A9AC"/>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stretch>
            <a:fillRect/>
          </a:stretch>
        </p:blipFill>
        <p:spPr>
          <a:xfrm>
            <a:off x="457200" y="457200"/>
            <a:ext cx="1982745" cy="712600"/>
          </a:xfrm>
          <a:prstGeom prst="rect">
            <a:avLst/>
          </a:prstGeom>
        </p:spPr>
      </p:pic>
    </p:spTree>
    <p:extLst>
      <p:ext uri="{BB962C8B-B14F-4D97-AF65-F5344CB8AC3E}">
        <p14:creationId xmlns:p14="http://schemas.microsoft.com/office/powerpoint/2010/main" val="395788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 2018 RF IDeas, Inc.</a:t>
            </a:r>
            <a:endParaRPr lang="en-US" dirty="0"/>
          </a:p>
        </p:txBody>
      </p:sp>
      <p:sp>
        <p:nvSpPr>
          <p:cNvPr id="5" name="Footer Placeholder 4"/>
          <p:cNvSpPr>
            <a:spLocks noGrp="1"/>
          </p:cNvSpPr>
          <p:nvPr>
            <p:ph type="ftr" sz="quarter" idx="11"/>
          </p:nvPr>
        </p:nvSpPr>
        <p:spPr/>
        <p:txBody>
          <a:bodyPr/>
          <a:lstStyle/>
          <a:p>
            <a:r>
              <a:rPr lang="en-US"/>
              <a:t>Updated Template</a:t>
            </a:r>
            <a:endParaRPr lang="en-US" dirty="0"/>
          </a:p>
        </p:txBody>
      </p:sp>
      <p:sp>
        <p:nvSpPr>
          <p:cNvPr id="6" name="Slide Number Placeholder 5"/>
          <p:cNvSpPr>
            <a:spLocks noGrp="1"/>
          </p:cNvSpPr>
          <p:nvPr>
            <p:ph type="sldNum" sz="quarter" idx="12"/>
          </p:nvPr>
        </p:nvSpPr>
        <p:spPr/>
        <p:txBody>
          <a:bodyPr/>
          <a:lstStyle/>
          <a:p>
            <a:fld id="{03637989-BC4D-B94A-9F83-185F853183B1}" type="slidenum">
              <a:rPr lang="en-US" smtClean="0"/>
              <a:pPr/>
              <a:t>‹#›</a:t>
            </a:fld>
            <a:endParaRPr lang="en-US"/>
          </a:p>
        </p:txBody>
      </p:sp>
      <p:sp>
        <p:nvSpPr>
          <p:cNvPr id="7" name="Rectangle 6"/>
          <p:cNvSpPr/>
          <p:nvPr userDrawn="1"/>
        </p:nvSpPr>
        <p:spPr>
          <a:xfrm>
            <a:off x="609" y="0"/>
            <a:ext cx="9144000" cy="76200"/>
          </a:xfrm>
          <a:prstGeom prst="rect">
            <a:avLst/>
          </a:prstGeom>
          <a:solidFill>
            <a:srgbClr val="A7A9AC"/>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90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 2018 RF IDeas, Inc.</a:t>
            </a:r>
            <a:endParaRPr lang="en-US" dirty="0"/>
          </a:p>
        </p:txBody>
      </p:sp>
      <p:sp>
        <p:nvSpPr>
          <p:cNvPr id="6" name="Footer Placeholder 5"/>
          <p:cNvSpPr>
            <a:spLocks noGrp="1"/>
          </p:cNvSpPr>
          <p:nvPr>
            <p:ph type="ftr" sz="quarter" idx="11"/>
          </p:nvPr>
        </p:nvSpPr>
        <p:spPr/>
        <p:txBody>
          <a:bodyPr/>
          <a:lstStyle/>
          <a:p>
            <a:r>
              <a:rPr lang="en-US"/>
              <a:t>Updated Template</a:t>
            </a:r>
            <a:endParaRPr lang="en-US" dirty="0"/>
          </a:p>
        </p:txBody>
      </p:sp>
      <p:sp>
        <p:nvSpPr>
          <p:cNvPr id="7" name="Slide Number Placeholder 6"/>
          <p:cNvSpPr>
            <a:spLocks noGrp="1"/>
          </p:cNvSpPr>
          <p:nvPr>
            <p:ph type="sldNum" sz="quarter" idx="12"/>
          </p:nvPr>
        </p:nvSpPr>
        <p:spPr/>
        <p:txBody>
          <a:bodyPr/>
          <a:lstStyle/>
          <a:p>
            <a:fld id="{03637989-BC4D-B94A-9F83-185F853183B1}" type="slidenum">
              <a:rPr lang="en-US" smtClean="0"/>
              <a:pPr/>
              <a:t>‹#›</a:t>
            </a:fld>
            <a:endParaRPr lang="en-US"/>
          </a:p>
        </p:txBody>
      </p:sp>
      <p:sp>
        <p:nvSpPr>
          <p:cNvPr id="8" name="Content Placeholder 2"/>
          <p:cNvSpPr>
            <a:spLocks noGrp="1"/>
          </p:cNvSpPr>
          <p:nvPr>
            <p:ph idx="1"/>
          </p:nvPr>
        </p:nvSpPr>
        <p:spPr>
          <a:xfrm>
            <a:off x="457200" y="981076"/>
            <a:ext cx="39624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24400" y="981076"/>
            <a:ext cx="39624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700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594122"/>
          </a:xfrm>
        </p:spPr>
        <p:txBody>
          <a:bodyPr/>
          <a:lstStyle>
            <a:lvl1pPr>
              <a:defRPr/>
            </a:lvl1pPr>
          </a:lstStyle>
          <a:p>
            <a:r>
              <a:rPr lang="en-US"/>
              <a:t>Click to edit Master title style</a:t>
            </a:r>
          </a:p>
        </p:txBody>
      </p:sp>
      <p:sp>
        <p:nvSpPr>
          <p:cNvPr id="7" name="Date Placeholder 6"/>
          <p:cNvSpPr>
            <a:spLocks noGrp="1"/>
          </p:cNvSpPr>
          <p:nvPr>
            <p:ph type="dt" sz="half" idx="10"/>
          </p:nvPr>
        </p:nvSpPr>
        <p:spPr/>
        <p:txBody>
          <a:bodyPr/>
          <a:lstStyle/>
          <a:p>
            <a:r>
              <a:rPr lang="en-US"/>
              <a:t>© 2018 RF IDeas, Inc.</a:t>
            </a:r>
            <a:endParaRPr lang="en-US" dirty="0"/>
          </a:p>
        </p:txBody>
      </p:sp>
      <p:sp>
        <p:nvSpPr>
          <p:cNvPr id="8" name="Footer Placeholder 7"/>
          <p:cNvSpPr>
            <a:spLocks noGrp="1"/>
          </p:cNvSpPr>
          <p:nvPr>
            <p:ph type="ftr" sz="quarter" idx="11"/>
          </p:nvPr>
        </p:nvSpPr>
        <p:spPr/>
        <p:txBody>
          <a:bodyPr/>
          <a:lstStyle/>
          <a:p>
            <a:r>
              <a:rPr lang="en-US"/>
              <a:t>Updated Template</a:t>
            </a:r>
            <a:endParaRPr lang="en-US" dirty="0"/>
          </a:p>
        </p:txBody>
      </p:sp>
      <p:sp>
        <p:nvSpPr>
          <p:cNvPr id="9" name="Slide Number Placeholder 8"/>
          <p:cNvSpPr>
            <a:spLocks noGrp="1"/>
          </p:cNvSpPr>
          <p:nvPr>
            <p:ph type="sldNum" sz="quarter" idx="12"/>
          </p:nvPr>
        </p:nvSpPr>
        <p:spPr/>
        <p:txBody>
          <a:bodyPr/>
          <a:lstStyle/>
          <a:p>
            <a:fld id="{03637989-BC4D-B94A-9F83-185F853183B1}" type="slidenum">
              <a:rPr lang="en-US" smtClean="0"/>
              <a:pPr/>
              <a:t>‹#›</a:t>
            </a:fld>
            <a:endParaRPr lang="en-US"/>
          </a:p>
        </p:txBody>
      </p:sp>
      <p:sp>
        <p:nvSpPr>
          <p:cNvPr id="15" name="Text Placeholder 14"/>
          <p:cNvSpPr>
            <a:spLocks noGrp="1"/>
          </p:cNvSpPr>
          <p:nvPr>
            <p:ph type="body" sz="quarter" idx="14"/>
          </p:nvPr>
        </p:nvSpPr>
        <p:spPr>
          <a:xfrm>
            <a:off x="457201" y="1372791"/>
            <a:ext cx="3876675" cy="30849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5"/>
          </p:nvPr>
        </p:nvSpPr>
        <p:spPr>
          <a:xfrm>
            <a:off x="4645026" y="1372791"/>
            <a:ext cx="4041775" cy="30849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6" hasCustomPrompt="1"/>
          </p:nvPr>
        </p:nvSpPr>
        <p:spPr>
          <a:xfrm>
            <a:off x="457201" y="962025"/>
            <a:ext cx="3876675" cy="410766"/>
          </a:xfrm>
        </p:spPr>
        <p:txBody>
          <a:bodyPr/>
          <a:lstStyle>
            <a:lvl1pPr marL="0" indent="0">
              <a:buNone/>
              <a:defRPr b="1" baseline="0"/>
            </a:lvl1pPr>
            <a:lvl2pPr>
              <a:buNone/>
              <a:defRPr/>
            </a:lvl2pPr>
            <a:lvl3pPr>
              <a:buNone/>
              <a:defRPr/>
            </a:lvl3pPr>
            <a:lvl4pPr>
              <a:buNone/>
              <a:defRPr/>
            </a:lvl4pPr>
            <a:lvl5pPr>
              <a:buNone/>
              <a:defRPr/>
            </a:lvl5pPr>
          </a:lstStyle>
          <a:p>
            <a:pPr lvl="0"/>
            <a:r>
              <a:rPr lang="en-US" b="1" dirty="0"/>
              <a:t>Click to edit text</a:t>
            </a:r>
            <a:endParaRPr lang="en-US" dirty="0"/>
          </a:p>
        </p:txBody>
      </p:sp>
      <p:sp>
        <p:nvSpPr>
          <p:cNvPr id="20" name="Text Placeholder 18"/>
          <p:cNvSpPr>
            <a:spLocks noGrp="1"/>
          </p:cNvSpPr>
          <p:nvPr>
            <p:ph type="body" sz="quarter" idx="17" hasCustomPrompt="1"/>
          </p:nvPr>
        </p:nvSpPr>
        <p:spPr>
          <a:xfrm>
            <a:off x="4645026" y="962025"/>
            <a:ext cx="4041775" cy="410766"/>
          </a:xfrm>
        </p:spPr>
        <p:txBody>
          <a:bodyPr/>
          <a:lstStyle>
            <a:lvl1pPr marL="0" indent="0">
              <a:buNone/>
              <a:defRPr b="1" baseline="0"/>
            </a:lvl1pPr>
            <a:lvl2pPr>
              <a:buNone/>
              <a:defRPr/>
            </a:lvl2pPr>
            <a:lvl3pPr>
              <a:buNone/>
              <a:defRPr/>
            </a:lvl3pPr>
            <a:lvl4pPr>
              <a:buNone/>
              <a:defRPr/>
            </a:lvl4pPr>
            <a:lvl5pPr>
              <a:buNone/>
              <a:defRPr/>
            </a:lvl5pPr>
          </a:lstStyle>
          <a:p>
            <a:pPr lvl="0"/>
            <a:r>
              <a:rPr lang="en-US" b="1" dirty="0"/>
              <a:t>Click to edit text</a:t>
            </a:r>
            <a:endParaRPr lang="en-US" dirty="0"/>
          </a:p>
        </p:txBody>
      </p:sp>
    </p:spTree>
    <p:extLst>
      <p:ext uri="{BB962C8B-B14F-4D97-AF65-F5344CB8AC3E}">
        <p14:creationId xmlns:p14="http://schemas.microsoft.com/office/powerpoint/2010/main" val="151983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2018 RF IDeas, Inc.</a:t>
            </a:r>
            <a:endParaRPr lang="en-US" dirty="0"/>
          </a:p>
        </p:txBody>
      </p:sp>
      <p:sp>
        <p:nvSpPr>
          <p:cNvPr id="4" name="Footer Placeholder 3"/>
          <p:cNvSpPr>
            <a:spLocks noGrp="1"/>
          </p:cNvSpPr>
          <p:nvPr>
            <p:ph type="ftr" sz="quarter" idx="11"/>
          </p:nvPr>
        </p:nvSpPr>
        <p:spPr/>
        <p:txBody>
          <a:bodyPr/>
          <a:lstStyle/>
          <a:p>
            <a:r>
              <a:rPr lang="en-US"/>
              <a:t>Updated Template</a:t>
            </a:r>
            <a:endParaRPr lang="en-US" dirty="0"/>
          </a:p>
        </p:txBody>
      </p:sp>
      <p:sp>
        <p:nvSpPr>
          <p:cNvPr id="5" name="Slide Number Placeholder 4"/>
          <p:cNvSpPr>
            <a:spLocks noGrp="1"/>
          </p:cNvSpPr>
          <p:nvPr>
            <p:ph type="sldNum" sz="quarter" idx="12"/>
          </p:nvPr>
        </p:nvSpPr>
        <p:spPr/>
        <p:txBody>
          <a:bodyPr/>
          <a:lstStyle/>
          <a:p>
            <a:fld id="{03637989-BC4D-B94A-9F83-185F853183B1}" type="slidenum">
              <a:rPr lang="en-US" smtClean="0"/>
              <a:pPr/>
              <a:t>‹#›</a:t>
            </a:fld>
            <a:endParaRPr lang="en-US"/>
          </a:p>
        </p:txBody>
      </p:sp>
    </p:spTree>
    <p:extLst>
      <p:ext uri="{BB962C8B-B14F-4D97-AF65-F5344CB8AC3E}">
        <p14:creationId xmlns:p14="http://schemas.microsoft.com/office/powerpoint/2010/main" val="297994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2018 RF IDeas, Inc.</a:t>
            </a:r>
            <a:endParaRPr lang="en-US" dirty="0"/>
          </a:p>
        </p:txBody>
      </p:sp>
      <p:sp>
        <p:nvSpPr>
          <p:cNvPr id="3" name="Footer Placeholder 2"/>
          <p:cNvSpPr>
            <a:spLocks noGrp="1"/>
          </p:cNvSpPr>
          <p:nvPr>
            <p:ph type="ftr" sz="quarter" idx="11"/>
          </p:nvPr>
        </p:nvSpPr>
        <p:spPr/>
        <p:txBody>
          <a:bodyPr/>
          <a:lstStyle/>
          <a:p>
            <a:r>
              <a:rPr lang="en-US"/>
              <a:t>Updated Template</a:t>
            </a:r>
            <a:endParaRPr lang="en-US" dirty="0"/>
          </a:p>
        </p:txBody>
      </p:sp>
      <p:sp>
        <p:nvSpPr>
          <p:cNvPr id="4" name="Slide Number Placeholder 3"/>
          <p:cNvSpPr>
            <a:spLocks noGrp="1"/>
          </p:cNvSpPr>
          <p:nvPr>
            <p:ph type="sldNum" sz="quarter" idx="12"/>
          </p:nvPr>
        </p:nvSpPr>
        <p:spPr/>
        <p:txBody>
          <a:bodyPr/>
          <a:lstStyle/>
          <a:p>
            <a:fld id="{03637989-BC4D-B94A-9F83-185F853183B1}" type="slidenum">
              <a:rPr lang="en-US" smtClean="0"/>
              <a:pPr/>
              <a:t>‹#›</a:t>
            </a:fld>
            <a:endParaRPr lang="en-US" dirty="0"/>
          </a:p>
        </p:txBody>
      </p:sp>
    </p:spTree>
    <p:extLst>
      <p:ext uri="{BB962C8B-B14F-4D97-AF65-F5344CB8AC3E}">
        <p14:creationId xmlns:p14="http://schemas.microsoft.com/office/powerpoint/2010/main" val="332688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a:xfrm>
            <a:off x="3124200" y="4767264"/>
            <a:ext cx="5163455" cy="273844"/>
          </a:xfrm>
        </p:spPr>
        <p:txBody>
          <a:bodyPr/>
          <a:lstStyle/>
          <a:p>
            <a:pPr algn="r"/>
            <a:r>
              <a:rPr lang="en-US" b="1" dirty="0">
                <a:solidFill>
                  <a:prstClr val="white"/>
                </a:solidFill>
                <a:latin typeface=""/>
              </a:rPr>
              <a:t>Facility Access Card Technologies</a:t>
            </a:r>
          </a:p>
        </p:txBody>
      </p:sp>
      <p:sp>
        <p:nvSpPr>
          <p:cNvPr id="11" name="Slide Number Placeholder 3"/>
          <p:cNvSpPr>
            <a:spLocks noGrp="1"/>
          </p:cNvSpPr>
          <p:nvPr>
            <p:ph type="sldNum" sz="quarter" idx="12"/>
          </p:nvPr>
        </p:nvSpPr>
        <p:spPr>
          <a:xfrm>
            <a:off x="8185687" y="4767264"/>
            <a:ext cx="501117" cy="273844"/>
          </a:xfrm>
        </p:spPr>
        <p:txBody>
          <a:bodyPr/>
          <a:lstStyle/>
          <a:p>
            <a:fld id="{8BAA72FE-0CD6-B745-A010-C24C6B294BE8}" type="slidenum">
              <a:rPr lang="en-US" b="1" smtClean="0">
                <a:solidFill>
                  <a:prstClr val="white"/>
                </a:solidFill>
              </a:rPr>
              <a:pPr/>
              <a:t>‹#›</a:t>
            </a:fld>
            <a:endParaRPr lang="en-US" b="1" dirty="0">
              <a:solidFill>
                <a:prstClr val="white"/>
              </a:solidFill>
            </a:endParaRPr>
          </a:p>
        </p:txBody>
      </p:sp>
      <p:sp>
        <p:nvSpPr>
          <p:cNvPr id="12" name="Date Placeholder 1"/>
          <p:cNvSpPr>
            <a:spLocks noGrp="1"/>
          </p:cNvSpPr>
          <p:nvPr>
            <p:ph type="dt" sz="half" idx="10"/>
          </p:nvPr>
        </p:nvSpPr>
        <p:spPr>
          <a:xfrm>
            <a:off x="457200" y="4767264"/>
            <a:ext cx="2133600" cy="273844"/>
          </a:xfrm>
          <a:prstGeom prst="rect">
            <a:avLst/>
          </a:prstGeom>
        </p:spPr>
        <p:txBody>
          <a:bodyPr/>
          <a:lstStyle/>
          <a:p>
            <a:r>
              <a:rPr lang="en-US" b="1" dirty="0">
                <a:solidFill>
                  <a:srgbClr val="808080"/>
                </a:solidFill>
              </a:rPr>
              <a:t>© 2017 RF IDeas</a:t>
            </a:r>
          </a:p>
        </p:txBody>
      </p:sp>
    </p:spTree>
    <p:extLst>
      <p:ext uri="{BB962C8B-B14F-4D97-AF65-F5344CB8AC3E}">
        <p14:creationId xmlns:p14="http://schemas.microsoft.com/office/powerpoint/2010/main" val="218244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4" name="Footer Placeholder 3"/>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5" name="Slide Number Placeholder 4"/>
          <p:cNvSpPr>
            <a:spLocks noGrp="1"/>
          </p:cNvSpPr>
          <p:nvPr>
            <p:ph type="sldNum" sz="quarter" idx="12"/>
          </p:nvPr>
        </p:nvSpPr>
        <p:spPr/>
        <p:txBody>
          <a:bodyPr/>
          <a:lstStyle/>
          <a:p>
            <a:fld id="{8BAA72FE-0CD6-B745-A010-C24C6B294BE8}" type="slidenum">
              <a:rPr lang="en-US" smtClean="0">
                <a:solidFill>
                  <a:prstClr val="white"/>
                </a:solidFill>
              </a:rPr>
              <a:pPr/>
              <a:t>‹#›</a:t>
            </a:fld>
            <a:endParaRPr lang="en-US" dirty="0">
              <a:solidFill>
                <a:prstClr val="white"/>
              </a:solidFill>
            </a:endParaRPr>
          </a:p>
        </p:txBody>
      </p:sp>
      <p:sp>
        <p:nvSpPr>
          <p:cNvPr id="6" name="Text Placeholder 6"/>
          <p:cNvSpPr>
            <a:spLocks noGrp="1"/>
          </p:cNvSpPr>
          <p:nvPr>
            <p:ph type="body" sz="quarter" idx="13"/>
          </p:nvPr>
        </p:nvSpPr>
        <p:spPr>
          <a:xfrm>
            <a:off x="457203" y="1202352"/>
            <a:ext cx="4067175" cy="23502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4"/>
          </p:nvPr>
        </p:nvSpPr>
        <p:spPr>
          <a:xfrm>
            <a:off x="4821238" y="1202532"/>
            <a:ext cx="3865562" cy="2350294"/>
          </a:xfrm>
        </p:spPr>
        <p:txBody>
          <a:bodyPr/>
          <a:lstStyle/>
          <a:p>
            <a:endParaRPr lang="en-US" dirty="0"/>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337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master2">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8185689" y="4767264"/>
            <a:ext cx="501117" cy="273844"/>
          </a:xfrm>
        </p:spPr>
        <p:txBody>
          <a:bodyPr/>
          <a:lstStyle/>
          <a:p>
            <a:fld id="{8BAA72FE-0CD6-B745-A010-C24C6B294BE8}"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397995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5941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81076"/>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b="1">
                <a:solidFill>
                  <a:schemeClr val="tx1">
                    <a:tint val="75000"/>
                  </a:schemeClr>
                </a:solidFill>
                <a:latin typeface="Arial"/>
                <a:cs typeface="Arial"/>
              </a:defRPr>
            </a:lvl1pPr>
          </a:lstStyle>
          <a:p>
            <a:r>
              <a:rPr lang="en-US"/>
              <a:t>© 2018 RF IDeas, Inc.</a:t>
            </a:r>
            <a:endParaRPr lang="en-US" dirty="0"/>
          </a:p>
        </p:txBody>
      </p:sp>
      <p:sp>
        <p:nvSpPr>
          <p:cNvPr id="5" name="Footer Placeholder 4"/>
          <p:cNvSpPr>
            <a:spLocks noGrp="1"/>
          </p:cNvSpPr>
          <p:nvPr>
            <p:ph type="ftr" sz="quarter" idx="3"/>
          </p:nvPr>
        </p:nvSpPr>
        <p:spPr>
          <a:xfrm>
            <a:off x="5892800" y="4767263"/>
            <a:ext cx="2476500" cy="273844"/>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1">
                <a:solidFill>
                  <a:schemeClr val="bg1"/>
                </a:solidFill>
                <a:latin typeface="Arial"/>
                <a:cs typeface="Arial"/>
              </a:defRPr>
            </a:lvl1pPr>
          </a:lstStyle>
          <a:p>
            <a:r>
              <a:rPr lang="en-US" dirty="0"/>
              <a:t>Updated Template</a:t>
            </a:r>
          </a:p>
        </p:txBody>
      </p:sp>
      <p:sp>
        <p:nvSpPr>
          <p:cNvPr id="6" name="Slide Number Placeholder 5"/>
          <p:cNvSpPr>
            <a:spLocks noGrp="1"/>
          </p:cNvSpPr>
          <p:nvPr>
            <p:ph type="sldNum" sz="quarter" idx="4"/>
          </p:nvPr>
        </p:nvSpPr>
        <p:spPr>
          <a:xfrm>
            <a:off x="6572885" y="4767263"/>
            <a:ext cx="2133600" cy="273844"/>
          </a:xfrm>
          <a:prstGeom prst="rect">
            <a:avLst/>
          </a:prstGeom>
        </p:spPr>
        <p:txBody>
          <a:bodyPr vert="horz" lIns="91440" tIns="45720" rIns="91440" bIns="45720" rtlCol="0" anchor="ctr"/>
          <a:lstStyle>
            <a:lvl1pPr algn="r">
              <a:defRPr sz="1200" b="1">
                <a:solidFill>
                  <a:schemeClr val="bg1"/>
                </a:solidFill>
                <a:latin typeface="Arial"/>
                <a:cs typeface="Arial"/>
              </a:defRPr>
            </a:lvl1pPr>
          </a:lstStyle>
          <a:p>
            <a:fld id="{03637989-BC4D-B94A-9F83-185F853183B1}" type="slidenum">
              <a:rPr lang="en-US" smtClean="0"/>
              <a:pPr/>
              <a:t>‹#›</a:t>
            </a:fld>
            <a:endParaRPr lang="en-US" dirty="0"/>
          </a:p>
        </p:txBody>
      </p:sp>
      <p:sp>
        <p:nvSpPr>
          <p:cNvPr id="9" name="Rectangle 8"/>
          <p:cNvSpPr/>
          <p:nvPr userDrawn="1"/>
        </p:nvSpPr>
        <p:spPr>
          <a:xfrm>
            <a:off x="609" y="0"/>
            <a:ext cx="9144000" cy="76200"/>
          </a:xfrm>
          <a:prstGeom prst="rect">
            <a:avLst/>
          </a:prstGeom>
          <a:solidFill>
            <a:srgbClr val="A7A9AC"/>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2"/>
          <a:stretch>
            <a:fillRect/>
          </a:stretch>
        </p:blipFill>
        <p:spPr>
          <a:xfrm>
            <a:off x="7772400" y="356692"/>
            <a:ext cx="914400" cy="328636"/>
          </a:xfrm>
          <a:prstGeom prst="rect">
            <a:avLst/>
          </a:prstGeom>
        </p:spPr>
      </p:pic>
    </p:spTree>
    <p:extLst>
      <p:ext uri="{BB962C8B-B14F-4D97-AF65-F5344CB8AC3E}">
        <p14:creationId xmlns:p14="http://schemas.microsoft.com/office/powerpoint/2010/main" val="2211642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hdr="0"/>
  <p:txStyles>
    <p:titleStyle>
      <a:lvl1pPr algn="l" defTabSz="457200" rtl="0" eaLnBrk="1" latinLnBrk="0" hangingPunct="1">
        <a:spcBef>
          <a:spcPct val="0"/>
        </a:spcBef>
        <a:buNone/>
        <a:defRPr sz="3200" b="1" i="1" kern="1200">
          <a:solidFill>
            <a:srgbClr val="C8102E"/>
          </a:solidFill>
          <a:latin typeface="Arial"/>
          <a:ea typeface="+mj-ea"/>
          <a:cs typeface="Arial"/>
        </a:defRPr>
      </a:lvl1pPr>
    </p:titleStyle>
    <p:bodyStyle>
      <a:lvl1pPr marL="342900" indent="-342900" algn="l" defTabSz="457200" rtl="0" eaLnBrk="1" latinLnBrk="0" hangingPunct="1">
        <a:spcBef>
          <a:spcPct val="20000"/>
        </a:spcBef>
        <a:buClr>
          <a:srgbClr val="C8102E"/>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8102E"/>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C8102E"/>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C8102E"/>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C8102E"/>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bit.ly/2qOhdSH" TargetMode="External"/><Relationship Id="rId13" Type="http://schemas.openxmlformats.org/officeDocument/2006/relationships/image" Target="../media/image43.png"/><Relationship Id="rId3" Type="http://schemas.openxmlformats.org/officeDocument/2006/relationships/hyperlink" Target="http://bit.ly/2qOu0Vb" TargetMode="External"/><Relationship Id="rId7" Type="http://schemas.openxmlformats.org/officeDocument/2006/relationships/hyperlink" Target="http://bit.ly/1KrBNdi" TargetMode="External"/><Relationship Id="rId12" Type="http://schemas.openxmlformats.org/officeDocument/2006/relationships/hyperlink" Target="http://bit.ly/2q0yXJp" TargetMode="External"/><Relationship Id="rId2" Type="http://schemas.openxmlformats.org/officeDocument/2006/relationships/hyperlink" Target="http://bit.ly/2pgLpWl" TargetMode="External"/><Relationship Id="rId1" Type="http://schemas.openxmlformats.org/officeDocument/2006/relationships/slideLayout" Target="../slideLayouts/slideLayout8.xml"/><Relationship Id="rId6" Type="http://schemas.openxmlformats.org/officeDocument/2006/relationships/hyperlink" Target="http://bit.ly/2q35I6W" TargetMode="External"/><Relationship Id="rId11" Type="http://schemas.openxmlformats.org/officeDocument/2006/relationships/image" Target="../media/image42.png"/><Relationship Id="rId5" Type="http://schemas.openxmlformats.org/officeDocument/2006/relationships/hyperlink" Target="http://bit.ly/2pgQY7n" TargetMode="External"/><Relationship Id="rId10" Type="http://schemas.openxmlformats.org/officeDocument/2006/relationships/hyperlink" Target="http://bit.ly/2qYcc74" TargetMode="External"/><Relationship Id="rId4" Type="http://schemas.openxmlformats.org/officeDocument/2006/relationships/hyperlink" Target="http://bit.ly/2prWUWo" TargetMode="External"/><Relationship Id="rId9" Type="http://schemas.openxmlformats.org/officeDocument/2006/relationships/hyperlink" Target="http://bit.ly/2prGEo4" TargetMode="External"/><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9.emf"/><Relationship Id="rId18" Type="http://schemas.openxmlformats.org/officeDocument/2006/relationships/image" Target="../media/image52.tiff"/><Relationship Id="rId26" Type="http://schemas.openxmlformats.org/officeDocument/2006/relationships/image" Target="../media/image60.jpeg"/><Relationship Id="rId3" Type="http://schemas.openxmlformats.org/officeDocument/2006/relationships/notesSlide" Target="../notesSlides/notesSlide17.xml"/><Relationship Id="rId21" Type="http://schemas.openxmlformats.org/officeDocument/2006/relationships/image" Target="../media/image55.tiff"/><Relationship Id="rId7" Type="http://schemas.openxmlformats.org/officeDocument/2006/relationships/image" Target="../media/image46.emf"/><Relationship Id="rId12" Type="http://schemas.openxmlformats.org/officeDocument/2006/relationships/oleObject" Target="../embeddings/oleObject5.bin"/><Relationship Id="rId17" Type="http://schemas.openxmlformats.org/officeDocument/2006/relationships/oleObject" Target="../embeddings/oleObject7.bin"/><Relationship Id="rId25" Type="http://schemas.openxmlformats.org/officeDocument/2006/relationships/image" Target="../media/image59.jpeg"/><Relationship Id="rId2" Type="http://schemas.openxmlformats.org/officeDocument/2006/relationships/slideLayout" Target="../slideLayouts/slideLayout9.xml"/><Relationship Id="rId16" Type="http://schemas.openxmlformats.org/officeDocument/2006/relationships/image" Target="../media/image50.emf"/><Relationship Id="rId20" Type="http://schemas.openxmlformats.org/officeDocument/2006/relationships/image" Target="../media/image54.tiff"/><Relationship Id="rId29" Type="http://schemas.openxmlformats.org/officeDocument/2006/relationships/image" Target="../media/image63.tif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8.emf"/><Relationship Id="rId24" Type="http://schemas.openxmlformats.org/officeDocument/2006/relationships/image" Target="../media/image58.jpeg"/><Relationship Id="rId32" Type="http://schemas.openxmlformats.org/officeDocument/2006/relationships/image" Target="../media/image66.tiff"/><Relationship Id="rId5" Type="http://schemas.openxmlformats.org/officeDocument/2006/relationships/image" Target="../media/image45.emf"/><Relationship Id="rId15" Type="http://schemas.openxmlformats.org/officeDocument/2006/relationships/oleObject" Target="../embeddings/oleObject6.bin"/><Relationship Id="rId23" Type="http://schemas.openxmlformats.org/officeDocument/2006/relationships/image" Target="../media/image57.jpeg"/><Relationship Id="rId28" Type="http://schemas.openxmlformats.org/officeDocument/2006/relationships/image" Target="../media/image62.tiff"/><Relationship Id="rId10" Type="http://schemas.openxmlformats.org/officeDocument/2006/relationships/oleObject" Target="../embeddings/oleObject4.bin"/><Relationship Id="rId19" Type="http://schemas.openxmlformats.org/officeDocument/2006/relationships/image" Target="../media/image53.tiff"/><Relationship Id="rId31" Type="http://schemas.openxmlformats.org/officeDocument/2006/relationships/image" Target="../media/image65.png"/><Relationship Id="rId4" Type="http://schemas.openxmlformats.org/officeDocument/2006/relationships/oleObject" Target="../embeddings/oleObject1.bin"/><Relationship Id="rId9" Type="http://schemas.openxmlformats.org/officeDocument/2006/relationships/image" Target="../media/image47.emf"/><Relationship Id="rId14" Type="http://schemas.openxmlformats.org/officeDocument/2006/relationships/image" Target="../media/image51.png"/><Relationship Id="rId22" Type="http://schemas.openxmlformats.org/officeDocument/2006/relationships/image" Target="../media/image56.tiff"/><Relationship Id="rId27" Type="http://schemas.openxmlformats.org/officeDocument/2006/relationships/image" Target="../media/image61.jpeg"/><Relationship Id="rId30"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81.tiff"/></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699270" y="1894822"/>
            <a:ext cx="6096000" cy="1430645"/>
          </a:xfrm>
        </p:spPr>
        <p:txBody>
          <a:bodyPr/>
          <a:lstStyle/>
          <a:p>
            <a:pPr algn="ctr"/>
            <a:r>
              <a:rPr lang="en-US" b="0" dirty="0"/>
              <a:t>Improving Site Security Through Authentication</a:t>
            </a:r>
            <a:endParaRPr lang="en-US" dirty="0"/>
          </a:p>
        </p:txBody>
      </p:sp>
      <p:pic>
        <p:nvPicPr>
          <p:cNvPr id="2" name="Picture 1" descr="rockwell-encompas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298" y="3325467"/>
            <a:ext cx="2112523" cy="1394270"/>
          </a:xfrm>
          <a:prstGeom prst="round2DiagRect">
            <a:avLst>
              <a:gd name="adj1" fmla="val 16667"/>
              <a:gd name="adj2" fmla="val 2703"/>
            </a:avLst>
          </a:prstGeom>
          <a:ln w="6350" cap="sq" cmpd="sng">
            <a:solidFill>
              <a:srgbClr val="FFFFFF"/>
            </a:solidFill>
            <a:miter lim="800000"/>
          </a:ln>
          <a:effectLst>
            <a:outerShdw blurRad="254000" algn="tl" rotWithShape="0">
              <a:srgbClr val="000000">
                <a:alpha val="43000"/>
              </a:srgbClr>
            </a:outerShdw>
            <a:reflection blurRad="6350" stA="52000" endA="300" endPos="35000" dir="5400000" sy="-100000" algn="bl" rotWithShape="0"/>
          </a:effectLst>
        </p:spPr>
      </p:pic>
      <p:sp>
        <p:nvSpPr>
          <p:cNvPr id="4" name="TextBox 3"/>
          <p:cNvSpPr txBox="1"/>
          <p:nvPr/>
        </p:nvSpPr>
        <p:spPr>
          <a:xfrm>
            <a:off x="676169" y="4494502"/>
            <a:ext cx="1159292" cy="261610"/>
          </a:xfrm>
          <a:prstGeom prst="rect">
            <a:avLst/>
          </a:prstGeom>
          <a:noFill/>
        </p:spPr>
        <p:txBody>
          <a:bodyPr wrap="none" rtlCol="0">
            <a:spAutoFit/>
          </a:bodyPr>
          <a:lstStyle/>
          <a:p>
            <a:r>
              <a:rPr lang="en-US" sz="1100" i="1" dirty="0">
                <a:solidFill>
                  <a:schemeClr val="bg1"/>
                </a:solidFill>
              </a:rPr>
              <a:t>Americas - EMEA</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830" y="3042917"/>
            <a:ext cx="1858474" cy="1858474"/>
          </a:xfrm>
          <a:prstGeom prst="rect">
            <a:avLst/>
          </a:prstGeom>
        </p:spPr>
      </p:pic>
      <p:sp>
        <p:nvSpPr>
          <p:cNvPr id="6" name="Rectangle 5"/>
          <p:cNvSpPr/>
          <p:nvPr/>
        </p:nvSpPr>
        <p:spPr>
          <a:xfrm>
            <a:off x="3415393" y="3325467"/>
            <a:ext cx="2751074" cy="400110"/>
          </a:xfrm>
          <a:prstGeom prst="rect">
            <a:avLst/>
          </a:prstGeom>
        </p:spPr>
        <p:txBody>
          <a:bodyPr wrap="none">
            <a:spAutoFit/>
          </a:bodyPr>
          <a:lstStyle/>
          <a:p>
            <a:r>
              <a:rPr lang="en-US" sz="2000" dirty="0">
                <a:solidFill>
                  <a:srgbClr val="FFFFFF"/>
                </a:solidFill>
                <a:latin typeface="Arial"/>
                <a:ea typeface="+mj-ea"/>
                <a:cs typeface="Arial"/>
              </a:rPr>
              <a:t>Ian Bayly &amp; Paul Miller</a:t>
            </a:r>
          </a:p>
        </p:txBody>
      </p:sp>
    </p:spTree>
    <p:extLst>
      <p:ext uri="{BB962C8B-B14F-4D97-AF65-F5344CB8AC3E}">
        <p14:creationId xmlns:p14="http://schemas.microsoft.com/office/powerpoint/2010/main" val="16243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GB">
                <a:solidFill>
                  <a:srgbClr val="808080"/>
                </a:solidFill>
              </a:rPr>
              <a:t>© 2018 RF IDeas</a:t>
            </a:r>
            <a:endParaRPr lang="en-US" dirty="0">
              <a:solidFill>
                <a:srgbClr val="808080"/>
              </a:solidFill>
            </a:endParaRPr>
          </a:p>
        </p:txBody>
      </p:sp>
      <p:sp>
        <p:nvSpPr>
          <p:cNvPr id="5" name="Footer Placeholder 4"/>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7" name="SE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526" y="1444452"/>
            <a:ext cx="4550170" cy="2559396"/>
          </a:xfrm>
          <a:prstGeom prst="roundRect">
            <a:avLst>
              <a:gd name="adj" fmla="val 5439"/>
            </a:avLst>
          </a:prstGeom>
          <a:ln>
            <a:noFill/>
          </a:ln>
          <a:effectLst>
            <a:innerShdw blurRad="114300" dist="50800">
              <a:srgbClr val="000000">
                <a:alpha val="0"/>
              </a:srgbClr>
            </a:innerShdw>
          </a:effectLst>
        </p:spPr>
      </p:pic>
      <p:sp>
        <p:nvSpPr>
          <p:cNvPr id="10" name="Text Placeholder 4"/>
          <p:cNvSpPr txBox="1">
            <a:spLocks/>
          </p:cNvSpPr>
          <p:nvPr/>
        </p:nvSpPr>
        <p:spPr>
          <a:xfrm>
            <a:off x="4917299" y="773705"/>
            <a:ext cx="4067175" cy="1676400"/>
          </a:xfrm>
          <a:prstGeom prst="rect">
            <a:avLst/>
          </a:prstGeom>
        </p:spPr>
        <p:txBody>
          <a:bodyPr vert="horz" lIns="91440" tIns="45720" rIns="91440" bIns="45720" rtlCol="0">
            <a:noAutofit/>
          </a:bodyPr>
          <a:lstStyle>
            <a:defPPr>
              <a:defRPr lang="en-US"/>
            </a:defPPr>
            <a:lvl1pPr marL="342900" indent="-342900">
              <a:spcBef>
                <a:spcPts val="0"/>
              </a:spcBef>
              <a:spcAft>
                <a:spcPts val="600"/>
              </a:spcAft>
              <a:buClr>
                <a:srgbClr val="C8102E"/>
              </a:buClr>
              <a:buFont typeface="Arial"/>
              <a:buChar char="•"/>
              <a:defRPr sz="1400">
                <a:latin typeface="Arial"/>
                <a:cs typeface="Arial"/>
              </a:defRPr>
            </a:lvl1pPr>
            <a:lvl2pPr marL="742950" lvl="1" indent="-285750">
              <a:spcBef>
                <a:spcPts val="0"/>
              </a:spcBef>
              <a:spcAft>
                <a:spcPts val="600"/>
              </a:spcAft>
              <a:buClr>
                <a:srgbClr val="C8102E"/>
              </a:buClr>
              <a:buFont typeface="Arial"/>
              <a:buChar char="–"/>
              <a:defRPr sz="1400">
                <a:latin typeface="Arial"/>
                <a:cs typeface="Arial"/>
              </a:defRPr>
            </a:lvl2pPr>
            <a:lvl3pPr marL="1143000" lvl="2" indent="-228600">
              <a:spcBef>
                <a:spcPts val="0"/>
              </a:spcBef>
              <a:spcAft>
                <a:spcPts val="600"/>
              </a:spcAft>
              <a:buClr>
                <a:srgbClr val="C8102E"/>
              </a:buClr>
              <a:buFont typeface="Arial"/>
              <a:buChar char="•"/>
              <a:defRPr sz="1200">
                <a:latin typeface="Arial"/>
                <a:cs typeface="Arial"/>
              </a:defRPr>
            </a:lvl3pPr>
            <a:lvl4pPr marL="1600200" lvl="3" indent="-228600">
              <a:spcBef>
                <a:spcPct val="20000"/>
              </a:spcBef>
              <a:buClr>
                <a:srgbClr val="C8102E"/>
              </a:buClr>
              <a:buFont typeface="Arial"/>
              <a:buChar char="–"/>
              <a:defRPr sz="1400">
                <a:latin typeface="Arial"/>
                <a:cs typeface="Arial"/>
              </a:defRPr>
            </a:lvl4pPr>
            <a:lvl5pPr marL="2057400" indent="-228600">
              <a:spcBef>
                <a:spcPct val="20000"/>
              </a:spcBef>
              <a:buClr>
                <a:srgbClr val="C8102E"/>
              </a:buClr>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FactoryTalk</a:t>
            </a:r>
            <a:r>
              <a:rPr lang="en-US" baseline="30000" dirty="0"/>
              <a:t>®</a:t>
            </a:r>
            <a:r>
              <a:rPr lang="en-US" dirty="0"/>
              <a:t> View SE Solution</a:t>
            </a:r>
          </a:p>
          <a:p>
            <a:pPr lvl="1"/>
            <a:r>
              <a:rPr lang="en-US" dirty="0"/>
              <a:t>Keyboard wedge interface </a:t>
            </a:r>
          </a:p>
          <a:p>
            <a:pPr lvl="1"/>
            <a:r>
              <a:rPr lang="en-US" dirty="0"/>
              <a:t>No ActiveX integration</a:t>
            </a:r>
          </a:p>
          <a:p>
            <a:pPr lvl="1"/>
            <a:r>
              <a:rPr lang="en-US" dirty="0"/>
              <a:t>Reader stores function commands as script</a:t>
            </a:r>
          </a:p>
          <a:p>
            <a:pPr lvl="2"/>
            <a:r>
              <a:rPr lang="en-US" sz="1400" dirty="0"/>
              <a:t>1-Factor Authentication</a:t>
            </a:r>
          </a:p>
          <a:p>
            <a:pPr lvl="3"/>
            <a:r>
              <a:rPr lang="en-US" dirty="0"/>
              <a:t>Username and Password</a:t>
            </a:r>
          </a:p>
          <a:p>
            <a:pPr lvl="2"/>
            <a:r>
              <a:rPr lang="en-US" sz="1400" dirty="0"/>
              <a:t>2-Factor Authentication</a:t>
            </a:r>
          </a:p>
          <a:p>
            <a:pPr lvl="3"/>
            <a:r>
              <a:rPr lang="en-US" dirty="0"/>
              <a:t>Username from badge</a:t>
            </a:r>
          </a:p>
          <a:p>
            <a:pPr lvl="3"/>
            <a:r>
              <a:rPr lang="en-US" dirty="0"/>
              <a:t>User enters the password or</a:t>
            </a:r>
          </a:p>
          <a:p>
            <a:pPr lvl="3"/>
            <a:r>
              <a:rPr lang="en-US" dirty="0"/>
              <a:t>User enters a PIN</a:t>
            </a:r>
          </a:p>
          <a:p>
            <a:pPr lvl="1"/>
            <a:r>
              <a:rPr lang="en-US" dirty="0"/>
              <a:t>Can also sync with PLC Database</a:t>
            </a:r>
          </a:p>
          <a:p>
            <a:pPr lvl="1"/>
            <a:r>
              <a:rPr lang="en-US" dirty="0"/>
              <a:t>Can also use SDK reader with partner software</a:t>
            </a:r>
          </a:p>
        </p:txBody>
      </p:sp>
      <p:sp>
        <p:nvSpPr>
          <p:cNvPr id="12" name="Title 6"/>
          <p:cNvSpPr>
            <a:spLocks noGrp="1"/>
          </p:cNvSpPr>
          <p:nvPr>
            <p:ph type="title"/>
          </p:nvPr>
        </p:nvSpPr>
        <p:spPr>
          <a:xfrm>
            <a:off x="139700" y="171562"/>
            <a:ext cx="8229600" cy="594122"/>
          </a:xfrm>
        </p:spPr>
        <p:txBody>
          <a:bodyPr>
            <a:normAutofit/>
          </a:bodyPr>
          <a:lstStyle/>
          <a:p>
            <a:r>
              <a:rPr lang="en-US" sz="2800" i="0" dirty="0"/>
              <a:t>FactoryTalk</a:t>
            </a:r>
            <a:r>
              <a:rPr lang="en-US" sz="2800" i="0" baseline="30000" dirty="0"/>
              <a:t>®</a:t>
            </a:r>
            <a:r>
              <a:rPr lang="en-US" sz="2800" i="0" dirty="0"/>
              <a:t> View Site Edition (SE) Solution</a:t>
            </a:r>
          </a:p>
        </p:txBody>
      </p:sp>
    </p:spTree>
    <p:extLst>
      <p:ext uri="{BB962C8B-B14F-4D97-AF65-F5344CB8AC3E}">
        <p14:creationId xmlns:p14="http://schemas.microsoft.com/office/powerpoint/2010/main" val="11765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remove"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GB">
                <a:solidFill>
                  <a:srgbClr val="808080"/>
                </a:solidFill>
              </a:rPr>
              <a:t>© 2018 RF IDeas</a:t>
            </a:r>
            <a:endParaRPr lang="en-US" dirty="0">
              <a:solidFill>
                <a:srgbClr val="808080"/>
              </a:solidFill>
            </a:endParaRPr>
          </a:p>
        </p:txBody>
      </p:sp>
      <p:sp>
        <p:nvSpPr>
          <p:cNvPr id="5" name="Footer Placeholder 4"/>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9" name="PLC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593" y="1500564"/>
            <a:ext cx="4608646" cy="2592288"/>
          </a:xfrm>
          <a:prstGeom prst="roundRect">
            <a:avLst>
              <a:gd name="adj" fmla="val 5439"/>
            </a:avLst>
          </a:prstGeom>
          <a:ln>
            <a:noFill/>
          </a:ln>
          <a:effectLst>
            <a:innerShdw blurRad="114300" dist="50800">
              <a:srgbClr val="000000">
                <a:alpha val="0"/>
              </a:srgbClr>
            </a:innerShdw>
          </a:effectLst>
        </p:spPr>
      </p:pic>
      <p:sp>
        <p:nvSpPr>
          <p:cNvPr id="11" name="Text Placeholder 4"/>
          <p:cNvSpPr txBox="1">
            <a:spLocks/>
          </p:cNvSpPr>
          <p:nvPr/>
        </p:nvSpPr>
        <p:spPr>
          <a:xfrm>
            <a:off x="4866232" y="895350"/>
            <a:ext cx="4067175" cy="1676400"/>
          </a:xfrm>
          <a:prstGeom prst="rect">
            <a:avLst/>
          </a:prstGeom>
        </p:spPr>
        <p:txBody>
          <a:bodyPr vert="horz" lIns="91440" tIns="45720" rIns="91440" bIns="45720" rtlCol="0">
            <a:noAutofit/>
          </a:bodyPr>
          <a:lstStyle>
            <a:defPPr>
              <a:defRPr lang="en-US"/>
            </a:defPPr>
            <a:lvl1pPr marL="342900" indent="-342900">
              <a:spcBef>
                <a:spcPts val="0"/>
              </a:spcBef>
              <a:spcAft>
                <a:spcPts val="600"/>
              </a:spcAft>
              <a:buClr>
                <a:srgbClr val="C8102E"/>
              </a:buClr>
              <a:buFont typeface="Arial"/>
              <a:buChar char="•"/>
              <a:defRPr sz="1200">
                <a:latin typeface="Arial"/>
                <a:cs typeface="Arial"/>
              </a:defRPr>
            </a:lvl1pPr>
            <a:lvl2pPr marL="742950" lvl="1" indent="-285750">
              <a:spcBef>
                <a:spcPts val="0"/>
              </a:spcBef>
              <a:spcAft>
                <a:spcPts val="600"/>
              </a:spcAft>
              <a:buClr>
                <a:srgbClr val="C8102E"/>
              </a:buClr>
              <a:buFont typeface="Arial"/>
              <a:buChar char="–"/>
              <a:defRPr sz="1200">
                <a:latin typeface="Arial"/>
                <a:cs typeface="Arial"/>
              </a:defRPr>
            </a:lvl2pPr>
            <a:lvl3pPr marL="1143000" lvl="2" indent="-228600">
              <a:spcBef>
                <a:spcPts val="0"/>
              </a:spcBef>
              <a:spcAft>
                <a:spcPts val="600"/>
              </a:spcAft>
              <a:buClr>
                <a:srgbClr val="C8102E"/>
              </a:buClr>
              <a:buFont typeface="Arial"/>
              <a:buChar char="•"/>
              <a:defRPr sz="1100">
                <a:latin typeface="Arial"/>
                <a:cs typeface="Arial"/>
              </a:defRPr>
            </a:lvl3pPr>
            <a:lvl4pPr marL="1600200" lvl="3" indent="-228600">
              <a:spcBef>
                <a:spcPct val="20000"/>
              </a:spcBef>
              <a:buClr>
                <a:srgbClr val="C8102E"/>
              </a:buClr>
              <a:buFont typeface="Arial"/>
              <a:buChar char="–"/>
              <a:defRPr sz="1200">
                <a:latin typeface="Arial"/>
                <a:cs typeface="Arial"/>
              </a:defRPr>
            </a:lvl4pPr>
            <a:lvl5pPr marL="2057400" indent="-228600">
              <a:spcBef>
                <a:spcPct val="20000"/>
              </a:spcBef>
              <a:buClr>
                <a:srgbClr val="C8102E"/>
              </a:buClr>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400" dirty="0"/>
              <a:t>PLC/PAC Solution</a:t>
            </a:r>
          </a:p>
          <a:p>
            <a:pPr lvl="1"/>
            <a:r>
              <a:rPr lang="en-US" sz="1400" dirty="0"/>
              <a:t>ASCII output</a:t>
            </a:r>
          </a:p>
          <a:p>
            <a:pPr lvl="1"/>
            <a:r>
              <a:rPr lang="en-US" sz="1400" dirty="0"/>
              <a:t>No ActiveX integration</a:t>
            </a:r>
          </a:p>
          <a:p>
            <a:pPr lvl="1"/>
            <a:r>
              <a:rPr lang="en-US" sz="1400" dirty="0"/>
              <a:t>Creates instances</a:t>
            </a:r>
          </a:p>
          <a:p>
            <a:pPr lvl="1"/>
            <a:r>
              <a:rPr lang="en-US" sz="1400" dirty="0"/>
              <a:t>EDS file and sample code available</a:t>
            </a:r>
          </a:p>
          <a:p>
            <a:pPr lvl="1"/>
            <a:r>
              <a:rPr lang="en-US" sz="1400" dirty="0"/>
              <a:t>Support IEEE 802.3af 48vdc power sourcing devices</a:t>
            </a:r>
          </a:p>
          <a:p>
            <a:pPr lvl="1"/>
            <a:r>
              <a:rPr lang="en-US" sz="1400" dirty="0" err="1"/>
              <a:t>PoE</a:t>
            </a:r>
            <a:r>
              <a:rPr lang="en-US" sz="1400" dirty="0"/>
              <a:t> interface</a:t>
            </a:r>
          </a:p>
          <a:p>
            <a:pPr lvl="2"/>
            <a:r>
              <a:rPr lang="en-US" sz="1400" dirty="0" err="1"/>
              <a:t>PoE</a:t>
            </a:r>
            <a:r>
              <a:rPr lang="en-US" sz="1400" dirty="0"/>
              <a:t> injector</a:t>
            </a:r>
          </a:p>
          <a:p>
            <a:pPr lvl="2"/>
            <a:r>
              <a:rPr lang="en-US" sz="1400" dirty="0" err="1"/>
              <a:t>PoE</a:t>
            </a:r>
            <a:r>
              <a:rPr lang="en-US" sz="1400" dirty="0"/>
              <a:t> switch</a:t>
            </a:r>
          </a:p>
          <a:p>
            <a:pPr lvl="2"/>
            <a:r>
              <a:rPr lang="en-US" sz="1400" dirty="0"/>
              <a:t>24VDC DIN rail to 48VDC PoE</a:t>
            </a:r>
          </a:p>
        </p:txBody>
      </p:sp>
      <p:sp>
        <p:nvSpPr>
          <p:cNvPr id="10" name="Title 6"/>
          <p:cNvSpPr>
            <a:spLocks noGrp="1"/>
          </p:cNvSpPr>
          <p:nvPr>
            <p:ph type="title"/>
          </p:nvPr>
        </p:nvSpPr>
        <p:spPr>
          <a:xfrm>
            <a:off x="1" y="156808"/>
            <a:ext cx="9144000" cy="594122"/>
          </a:xfrm>
        </p:spPr>
        <p:txBody>
          <a:bodyPr>
            <a:noAutofit/>
          </a:bodyPr>
          <a:lstStyle/>
          <a:p>
            <a:r>
              <a:rPr lang="en-US" sz="2200" i="0" dirty="0"/>
              <a:t>Allen-Bradley</a:t>
            </a:r>
            <a:r>
              <a:rPr lang="en-US" sz="2200" i="0" baseline="30000" dirty="0"/>
              <a:t>®</a:t>
            </a:r>
            <a:r>
              <a:rPr lang="en-US" sz="2200" i="0" dirty="0"/>
              <a:t> Programmable Logic Controllers Solution</a:t>
            </a:r>
          </a:p>
        </p:txBody>
      </p:sp>
      <p:pic>
        <p:nvPicPr>
          <p:cNvPr id="1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0182" y="3933120"/>
            <a:ext cx="629299" cy="48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95709" y="3993519"/>
            <a:ext cx="768936" cy="426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65344" y="4035795"/>
            <a:ext cx="784139" cy="341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66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mute="1">
                <p:cTn id="12" repeatCount="indefinite" fill="remove"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5" name="Text Placeholder 4"/>
          <p:cNvSpPr>
            <a:spLocks noGrp="1"/>
          </p:cNvSpPr>
          <p:nvPr>
            <p:ph type="body" sz="quarter" idx="13"/>
          </p:nvPr>
        </p:nvSpPr>
        <p:spPr>
          <a:xfrm>
            <a:off x="83044" y="973890"/>
            <a:ext cx="6227456" cy="3519376"/>
          </a:xfrm>
        </p:spPr>
        <p:txBody>
          <a:bodyPr>
            <a:normAutofit/>
          </a:bodyPr>
          <a:lstStyle/>
          <a:p>
            <a:pPr>
              <a:lnSpc>
                <a:spcPct val="90000"/>
              </a:lnSpc>
            </a:pPr>
            <a:r>
              <a:rPr lang="en-US" altLang="en-US" sz="1400" dirty="0"/>
              <a:t>ThinManager</a:t>
            </a:r>
            <a:r>
              <a:rPr lang="en-US" sz="1400" baseline="30000" dirty="0"/>
              <a:t>®</a:t>
            </a:r>
            <a:r>
              <a:rPr lang="en-US" altLang="en-US" sz="1400" dirty="0"/>
              <a:t> supports RF IDeas pcProx</a:t>
            </a:r>
            <a:r>
              <a:rPr lang="en-US" altLang="en-US" sz="1400" baseline="30000" dirty="0"/>
              <a:t>®</a:t>
            </a:r>
            <a:r>
              <a:rPr lang="en-US" altLang="en-US" sz="1400" dirty="0"/>
              <a:t> Readers</a:t>
            </a:r>
          </a:p>
          <a:p>
            <a:pPr>
              <a:lnSpc>
                <a:spcPct val="90000"/>
              </a:lnSpc>
            </a:pPr>
            <a:r>
              <a:rPr lang="en-US" altLang="en-US" sz="1400" dirty="0"/>
              <a:t>Delivered content based on TermSecure role</a:t>
            </a:r>
          </a:p>
          <a:p>
            <a:pPr>
              <a:lnSpc>
                <a:spcPct val="90000"/>
              </a:lnSpc>
            </a:pPr>
            <a:r>
              <a:rPr lang="en-US" altLang="en-US" sz="1400" dirty="0"/>
              <a:t>Supports </a:t>
            </a:r>
            <a:r>
              <a:rPr lang="en-US" altLang="en-US" sz="1400" dirty="0">
                <a:solidFill>
                  <a:prstClr val="black"/>
                </a:solidFill>
              </a:rPr>
              <a:t>r</a:t>
            </a:r>
            <a:r>
              <a:rPr lang="en-US" sz="1400" dirty="0">
                <a:solidFill>
                  <a:prstClr val="black"/>
                </a:solidFill>
              </a:rPr>
              <a:t>elevance functionality</a:t>
            </a:r>
            <a:endParaRPr lang="en-US" altLang="en-US" sz="1400" dirty="0"/>
          </a:p>
          <a:p>
            <a:pPr>
              <a:lnSpc>
                <a:spcPct val="90000"/>
              </a:lnSpc>
            </a:pPr>
            <a:r>
              <a:rPr lang="en-US" altLang="en-US" sz="1400" dirty="0"/>
              <a:t>TermSecure users can use same badge </a:t>
            </a:r>
          </a:p>
          <a:p>
            <a:pPr>
              <a:lnSpc>
                <a:spcPct val="90000"/>
              </a:lnSpc>
            </a:pPr>
            <a:r>
              <a:rPr lang="en-US" altLang="en-US" sz="1400" dirty="0"/>
              <a:t>Can be linked to an Active Directory account</a:t>
            </a:r>
          </a:p>
          <a:p>
            <a:pPr>
              <a:lnSpc>
                <a:spcPct val="90000"/>
              </a:lnSpc>
            </a:pPr>
            <a:r>
              <a:rPr lang="en-US" altLang="en-US" sz="1400" dirty="0"/>
              <a:t>Supports multi-factor authentication</a:t>
            </a:r>
          </a:p>
          <a:p>
            <a:pPr>
              <a:lnSpc>
                <a:spcPct val="90000"/>
              </a:lnSpc>
            </a:pPr>
            <a:r>
              <a:rPr lang="en-US" altLang="en-US" sz="1400" dirty="0"/>
              <a:t>Supports FactoryTalk</a:t>
            </a:r>
            <a:r>
              <a:rPr lang="en-US" sz="1400" baseline="30000" dirty="0"/>
              <a:t>®</a:t>
            </a:r>
            <a:r>
              <a:rPr lang="en-US" altLang="en-US" sz="1400" dirty="0"/>
              <a:t> View SE login</a:t>
            </a:r>
          </a:p>
          <a:p>
            <a:pPr marL="0" indent="0">
              <a:lnSpc>
                <a:spcPct val="90000"/>
              </a:lnSpc>
              <a:buNone/>
            </a:pPr>
            <a:endParaRPr lang="en-US" altLang="en-US" sz="1200" dirty="0"/>
          </a:p>
          <a:p>
            <a:pPr marL="0" indent="0">
              <a:lnSpc>
                <a:spcPct val="90000"/>
              </a:lnSpc>
              <a:buNone/>
            </a:pPr>
            <a:r>
              <a:rPr lang="en-US" altLang="en-US" sz="1200" dirty="0"/>
              <a:t>Supported Readers</a:t>
            </a:r>
          </a:p>
          <a:p>
            <a:pPr marL="0" indent="0">
              <a:lnSpc>
                <a:spcPct val="90000"/>
              </a:lnSpc>
              <a:buNone/>
            </a:pPr>
            <a:r>
              <a:rPr lang="en-US" altLang="en-US" sz="1200" dirty="0"/>
              <a:t>RDR-6081AK2	</a:t>
            </a:r>
            <a:r>
              <a:rPr lang="en-US" altLang="en-US" sz="1200" dirty="0" err="1"/>
              <a:t>pcProx</a:t>
            </a:r>
            <a:r>
              <a:rPr lang="en-US" altLang="en-US" sz="1200" dirty="0"/>
              <a:t> Enroll HID </a:t>
            </a:r>
            <a:r>
              <a:rPr lang="en-US" altLang="en-US" sz="1200" dirty="0" err="1"/>
              <a:t>Prox</a:t>
            </a:r>
            <a:r>
              <a:rPr lang="en-US" altLang="en-US" sz="1200" dirty="0"/>
              <a:t> Black 5v PS/2 RS232 Reader	</a:t>
            </a:r>
          </a:p>
          <a:p>
            <a:pPr marL="0" indent="0">
              <a:lnSpc>
                <a:spcPct val="90000"/>
              </a:lnSpc>
              <a:buNone/>
            </a:pPr>
            <a:r>
              <a:rPr lang="en-US" altLang="en-US" sz="1200" dirty="0"/>
              <a:t>RDR-6081AKU	</a:t>
            </a:r>
            <a:r>
              <a:rPr lang="en-US" altLang="en-US" sz="1200" dirty="0" err="1"/>
              <a:t>pcProx</a:t>
            </a:r>
            <a:r>
              <a:rPr lang="en-US" altLang="en-US" sz="1200" dirty="0"/>
              <a:t> Enroll HID </a:t>
            </a:r>
            <a:r>
              <a:rPr lang="en-US" altLang="en-US" sz="1200" dirty="0" err="1"/>
              <a:t>Prox</a:t>
            </a:r>
            <a:r>
              <a:rPr lang="en-US" altLang="en-US" sz="1200" dirty="0"/>
              <a:t> Black USB Reader	</a:t>
            </a:r>
          </a:p>
          <a:p>
            <a:pPr marL="0" indent="0">
              <a:lnSpc>
                <a:spcPct val="90000"/>
              </a:lnSpc>
              <a:buNone/>
            </a:pPr>
            <a:r>
              <a:rPr lang="en-US" altLang="en-US" sz="1200" dirty="0"/>
              <a:t>RDR-6011AKU	</a:t>
            </a:r>
            <a:r>
              <a:rPr lang="en-US" altLang="en-US" sz="1200" dirty="0" err="1"/>
              <a:t>pcProx</a:t>
            </a:r>
            <a:r>
              <a:rPr lang="en-US" altLang="en-US" sz="1200" dirty="0"/>
              <a:t> Enroll HID </a:t>
            </a:r>
            <a:r>
              <a:rPr lang="en-US" altLang="en-US" sz="1200" dirty="0" err="1"/>
              <a:t>Prox</a:t>
            </a:r>
            <a:r>
              <a:rPr lang="en-US" altLang="en-US" sz="1200" dirty="0"/>
              <a:t> Black Vertical USB Nano Reader	</a:t>
            </a:r>
          </a:p>
          <a:p>
            <a:pPr marL="0" indent="0">
              <a:lnSpc>
                <a:spcPct val="90000"/>
              </a:lnSpc>
              <a:buNone/>
            </a:pPr>
            <a:r>
              <a:rPr lang="en-US" altLang="en-US" sz="1200" dirty="0"/>
              <a:t>RDR-80582AK0	</a:t>
            </a:r>
            <a:r>
              <a:rPr lang="en-US" altLang="en-US" sz="1200" dirty="0" err="1"/>
              <a:t>pcProx</a:t>
            </a:r>
            <a:r>
              <a:rPr lang="en-US" altLang="en-US" sz="1200" dirty="0"/>
              <a:t> Plus 82 Series Black USB Virtual COM Reader	</a:t>
            </a:r>
          </a:p>
          <a:p>
            <a:pPr marL="0" indent="0">
              <a:lnSpc>
                <a:spcPct val="90000"/>
              </a:lnSpc>
              <a:buNone/>
            </a:pPr>
            <a:r>
              <a:rPr lang="en-US" altLang="en-US" sz="1200" dirty="0"/>
              <a:t>RDR-80082AK0	</a:t>
            </a:r>
            <a:r>
              <a:rPr lang="en-US" altLang="en-US" sz="1200" dirty="0" err="1"/>
              <a:t>pcProx</a:t>
            </a:r>
            <a:r>
              <a:rPr lang="en-US" altLang="en-US" sz="1200" dirty="0"/>
              <a:t> Plus 82 Series w/ iCLASS ID Black USB Virtual COM Reader</a:t>
            </a:r>
            <a:r>
              <a:rPr lang="en-US" altLang="en-US" sz="1050" dirty="0"/>
              <a:t>	</a:t>
            </a:r>
          </a:p>
          <a:p>
            <a:pPr>
              <a:lnSpc>
                <a:spcPct val="90000"/>
              </a:lnSpc>
            </a:pPr>
            <a:endParaRPr lang="en-US" altLang="en-US" sz="1200" dirty="0"/>
          </a:p>
          <a:p>
            <a:pPr>
              <a:lnSpc>
                <a:spcPct val="90000"/>
              </a:lnSpc>
            </a:pPr>
            <a:endParaRPr lang="en-US" altLang="en-US" sz="1200" dirty="0"/>
          </a:p>
          <a:p>
            <a:pPr>
              <a:lnSpc>
                <a:spcPct val="90000"/>
              </a:lnSpc>
            </a:pPr>
            <a:endParaRPr lang="en-US" altLang="en-US" sz="1200" dirty="0"/>
          </a:p>
          <a:p>
            <a:pPr>
              <a:lnSpc>
                <a:spcPct val="90000"/>
              </a:lnSpc>
            </a:pPr>
            <a:endParaRPr lang="en-US" altLang="en-US" sz="1200" dirty="0"/>
          </a:p>
        </p:txBody>
      </p:sp>
      <p:sp>
        <p:nvSpPr>
          <p:cNvPr id="7" name="Title 6"/>
          <p:cNvSpPr>
            <a:spLocks noGrp="1"/>
          </p:cNvSpPr>
          <p:nvPr>
            <p:ph type="title"/>
          </p:nvPr>
        </p:nvSpPr>
        <p:spPr>
          <a:xfrm>
            <a:off x="139700" y="172579"/>
            <a:ext cx="8229600" cy="594122"/>
          </a:xfrm>
        </p:spPr>
        <p:txBody>
          <a:bodyPr>
            <a:normAutofit/>
          </a:bodyPr>
          <a:lstStyle/>
          <a:p>
            <a:r>
              <a:rPr lang="en-US" sz="2800" i="0" dirty="0"/>
              <a:t>Industrial Thin Client  - ThinManager</a:t>
            </a:r>
            <a:r>
              <a:rPr lang="en-US" sz="2800" baseline="30000" dirty="0"/>
              <a:t>®</a:t>
            </a:r>
            <a:endParaRPr lang="en-US" sz="2800" i="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44295" y="2265772"/>
            <a:ext cx="2265363" cy="1895384"/>
          </a:xfrm>
          <a:prstGeom prst="rect">
            <a:avLst/>
          </a:prstGeom>
        </p:spPr>
      </p:pic>
      <p:pic>
        <p:nvPicPr>
          <p:cNvPr id="12" name="Picture 5" descr="\\10.10.10.11\Public\Marketing\RF IDeas Pics\pcProx Plus\Plus_Read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3968" y="3723909"/>
            <a:ext cx="627055" cy="62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27496" y="3917588"/>
            <a:ext cx="2099677" cy="646331"/>
          </a:xfrm>
          <a:prstGeom prst="rect">
            <a:avLst/>
          </a:prstGeom>
          <a:noFill/>
        </p:spPr>
        <p:txBody>
          <a:bodyPr wrap="none" rtlCol="0">
            <a:spAutoFit/>
          </a:bodyPr>
          <a:lstStyle/>
          <a:p>
            <a:pPr algn="ctr"/>
            <a:r>
              <a:rPr lang="en-US" b="1" i="1" dirty="0">
                <a:solidFill>
                  <a:schemeClr val="accent2"/>
                </a:solidFill>
              </a:rPr>
              <a:t>Secure Access</a:t>
            </a:r>
            <a:br>
              <a:rPr lang="en-US" b="1" i="1" dirty="0">
                <a:solidFill>
                  <a:schemeClr val="accent2"/>
                </a:solidFill>
              </a:rPr>
            </a:br>
            <a:r>
              <a:rPr lang="en-US" b="1" i="1" dirty="0">
                <a:solidFill>
                  <a:schemeClr val="accent2"/>
                </a:solidFill>
              </a:rPr>
              <a:t>Secure Terminals</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4119" y="1444626"/>
            <a:ext cx="3169881" cy="443783"/>
          </a:xfrm>
          <a:prstGeom prst="rect">
            <a:avLst/>
          </a:prstGeom>
        </p:spPr>
      </p:pic>
      <p:sp>
        <p:nvSpPr>
          <p:cNvPr id="4" name="Rectangle 3"/>
          <p:cNvSpPr/>
          <p:nvPr/>
        </p:nvSpPr>
        <p:spPr>
          <a:xfrm>
            <a:off x="227049" y="4166598"/>
            <a:ext cx="4878259" cy="369332"/>
          </a:xfrm>
          <a:prstGeom prst="rect">
            <a:avLst/>
          </a:prstGeom>
        </p:spPr>
        <p:txBody>
          <a:bodyPr wrap="none">
            <a:spAutoFit/>
          </a:bodyPr>
          <a:lstStyle/>
          <a:p>
            <a:r>
              <a:rPr lang="en-US" b="1" dirty="0">
                <a:solidFill>
                  <a:srgbClr val="C8102E"/>
                </a:solidFill>
                <a:latin typeface="Arial"/>
                <a:ea typeface="+mj-ea"/>
                <a:cs typeface="Arial"/>
              </a:rPr>
              <a:t>Readers added to all Rockwell new quotes</a:t>
            </a:r>
          </a:p>
        </p:txBody>
      </p:sp>
      <p:sp>
        <p:nvSpPr>
          <p:cNvPr id="10" name="Footer Placeholder 2"/>
          <p:cNvSpPr>
            <a:spLocks noGrp="1"/>
          </p:cNvSpPr>
          <p:nvPr>
            <p:ph type="ftr" sz="quarter" idx="11"/>
          </p:nvPr>
        </p:nvSpPr>
        <p:spPr>
          <a:xfrm>
            <a:off x="5892800" y="4767263"/>
            <a:ext cx="2476500" cy="273844"/>
          </a:xfrm>
        </p:spPr>
        <p:txBody>
          <a:bodyPr/>
          <a:lstStyle/>
          <a:p>
            <a:pPr defTabSz="457200"/>
            <a:r>
              <a:rPr lang="en-US">
                <a:solidFill>
                  <a:prstClr val="white"/>
                </a:solidFill>
              </a:rPr>
              <a:t>Routeco Live 2018</a:t>
            </a:r>
            <a:endParaRPr lang="en-US" dirty="0">
              <a:solidFill>
                <a:prstClr val="white"/>
              </a:solidFill>
            </a:endParaRPr>
          </a:p>
        </p:txBody>
      </p:sp>
    </p:spTree>
    <p:extLst>
      <p:ext uri="{BB962C8B-B14F-4D97-AF65-F5344CB8AC3E}">
        <p14:creationId xmlns:p14="http://schemas.microsoft.com/office/powerpoint/2010/main" val="1011055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66" y="205978"/>
            <a:ext cx="8573334" cy="594122"/>
          </a:xfrm>
        </p:spPr>
        <p:txBody>
          <a:bodyPr>
            <a:normAutofit/>
          </a:bodyPr>
          <a:lstStyle/>
          <a:p>
            <a:pPr lvl="0"/>
            <a:r>
              <a:rPr lang="en-US" sz="2800" i="0" dirty="0" err="1"/>
              <a:t>pcProx</a:t>
            </a:r>
            <a:r>
              <a:rPr lang="en-US" sz="2800" i="0" baseline="30000" dirty="0"/>
              <a:t>®</a:t>
            </a:r>
            <a:r>
              <a:rPr lang="en-US" sz="2800" i="0" dirty="0"/>
              <a:t> Nano – </a:t>
            </a:r>
            <a:r>
              <a:rPr lang="en-US" sz="2800" i="0" dirty="0">
                <a:solidFill>
                  <a:srgbClr val="C00000"/>
                </a:solidFill>
              </a:rPr>
              <a:t>World’s Smallest Reader</a:t>
            </a:r>
            <a:endParaRPr lang="en-US" sz="2800" i="0" dirty="0"/>
          </a:p>
        </p:txBody>
      </p:sp>
      <p:sp>
        <p:nvSpPr>
          <p:cNvPr id="3" name="Content Placeholder 2"/>
          <p:cNvSpPr>
            <a:spLocks noGrp="1"/>
          </p:cNvSpPr>
          <p:nvPr>
            <p:ph idx="1"/>
          </p:nvPr>
        </p:nvSpPr>
        <p:spPr>
          <a:xfrm>
            <a:off x="457200" y="1100215"/>
            <a:ext cx="4058529" cy="3527978"/>
          </a:xfrm>
        </p:spPr>
        <p:txBody>
          <a:bodyPr>
            <a:normAutofit fontScale="92500" lnSpcReduction="10000"/>
          </a:bodyPr>
          <a:lstStyle/>
          <a:p>
            <a:pPr marL="231775" lvl="0" indent="-114300" defTabSz="1219170" eaLnBrk="0" fontAlgn="base" hangingPunct="0">
              <a:spcAft>
                <a:spcPts val="600"/>
              </a:spcAft>
              <a:defRPr/>
            </a:pPr>
            <a:r>
              <a:rPr lang="en-US" sz="2100" dirty="0">
                <a:ea typeface="ＭＳ Ｐゴシック" charset="0"/>
              </a:rPr>
              <a:t>Plug-and-play operations</a:t>
            </a:r>
          </a:p>
          <a:p>
            <a:pPr marL="231775" lvl="0" indent="-114300" defTabSz="1219170" eaLnBrk="0" fontAlgn="base" hangingPunct="0">
              <a:spcAft>
                <a:spcPts val="600"/>
              </a:spcAft>
              <a:defRPr/>
            </a:pPr>
            <a:r>
              <a:rPr lang="en-US" sz="2100" dirty="0">
                <a:ea typeface="ＭＳ Ｐゴシック" charset="0"/>
              </a:rPr>
              <a:t>USB interface</a:t>
            </a:r>
          </a:p>
          <a:p>
            <a:pPr marL="231775" indent="-114300" defTabSz="1219170" eaLnBrk="0" fontAlgn="base" hangingPunct="0">
              <a:spcAft>
                <a:spcPts val="600"/>
              </a:spcAft>
              <a:defRPr/>
            </a:pPr>
            <a:r>
              <a:rPr lang="en-US" sz="2100" dirty="0">
                <a:ea typeface="ＭＳ Ｐゴシック" charset="0"/>
                <a:cs typeface="Arial"/>
              </a:rPr>
              <a:t>Enables security, easy identification, simple access</a:t>
            </a:r>
          </a:p>
          <a:p>
            <a:pPr marL="231775" indent="-114300" defTabSz="1219170" eaLnBrk="0" fontAlgn="base" hangingPunct="0">
              <a:spcAft>
                <a:spcPts val="600"/>
              </a:spcAft>
              <a:defRPr/>
            </a:pPr>
            <a:r>
              <a:rPr lang="en-US" sz="2100" dirty="0">
                <a:ea typeface="ＭＳ Ｐゴシック" charset="0"/>
                <a:cs typeface="Arial"/>
              </a:rPr>
              <a:t>125 kHz &amp; 13.56 MHz</a:t>
            </a:r>
          </a:p>
          <a:p>
            <a:pPr marL="231775" indent="-114300" defTabSz="1219170" eaLnBrk="0" fontAlgn="base" hangingPunct="0">
              <a:spcAft>
                <a:spcPts val="600"/>
              </a:spcAft>
              <a:defRPr/>
            </a:pPr>
            <a:r>
              <a:rPr lang="en-US" sz="2100" dirty="0">
                <a:ea typeface="ＭＳ Ｐゴシック" charset="0"/>
                <a:cs typeface="Arial"/>
              </a:rPr>
              <a:t>Dimensions </a:t>
            </a:r>
          </a:p>
          <a:p>
            <a:pPr marL="551815" lvl="2" indent="-114300" defTabSz="1219170" eaLnBrk="0" fontAlgn="base" hangingPunct="0">
              <a:spcAft>
                <a:spcPts val="600"/>
              </a:spcAft>
              <a:defRPr/>
            </a:pPr>
            <a:r>
              <a:rPr lang="en-US" sz="1900" dirty="0">
                <a:ea typeface="ＭＳ Ｐゴシック" charset="0"/>
                <a:cs typeface="Arial"/>
              </a:rPr>
              <a:t>Vertical: Height 0.72” x Width 0.62” x Length 0.72”</a:t>
            </a:r>
            <a:endParaRPr lang="en-US" sz="2100" dirty="0">
              <a:ea typeface="ＭＳ Ｐゴシック" charset="0"/>
              <a:cs typeface="Arial"/>
            </a:endParaRPr>
          </a:p>
          <a:p>
            <a:pPr marL="551815" lvl="2" indent="-114300" defTabSz="1219170" eaLnBrk="0" fontAlgn="base" hangingPunct="0">
              <a:spcAft>
                <a:spcPts val="600"/>
              </a:spcAft>
              <a:defRPr/>
            </a:pPr>
            <a:r>
              <a:rPr lang="en-US" sz="1900" dirty="0">
                <a:ea typeface="ＭＳ Ｐゴシック" charset="0"/>
                <a:cs typeface="Arial"/>
              </a:rPr>
              <a:t>Horizontal: Height 0.36" x Width 0.62" x Length 1.14" </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38920" y="3319697"/>
            <a:ext cx="479453" cy="897439"/>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4923" y="3361423"/>
            <a:ext cx="897439" cy="897439"/>
          </a:xfrm>
          <a:prstGeom prst="rect">
            <a:avLst/>
          </a:prstGeom>
          <a:effectLst>
            <a:outerShdw blurRad="50800" dist="76200" dir="2700000" algn="tl" rotWithShape="0">
              <a:prstClr val="black">
                <a:alpha val="40000"/>
              </a:prstClr>
            </a:outerShdw>
          </a:effectLst>
        </p:spPr>
      </p:pic>
      <p:sp>
        <p:nvSpPr>
          <p:cNvPr id="9" name="Rectangle 8"/>
          <p:cNvSpPr/>
          <p:nvPr/>
        </p:nvSpPr>
        <p:spPr>
          <a:xfrm>
            <a:off x="6429561" y="4268996"/>
            <a:ext cx="1357234" cy="369332"/>
          </a:xfrm>
          <a:prstGeom prst="rect">
            <a:avLst/>
          </a:prstGeom>
        </p:spPr>
        <p:txBody>
          <a:bodyPr wrap="square">
            <a:spAutoFit/>
          </a:bodyPr>
          <a:lstStyle/>
          <a:p>
            <a:r>
              <a:rPr lang="en-US" dirty="0"/>
              <a:t>Vertical </a:t>
            </a:r>
          </a:p>
        </p:txBody>
      </p:sp>
      <p:sp>
        <p:nvSpPr>
          <p:cNvPr id="10" name="Rectangle 9"/>
          <p:cNvSpPr/>
          <p:nvPr/>
        </p:nvSpPr>
        <p:spPr>
          <a:xfrm>
            <a:off x="7464094" y="4258862"/>
            <a:ext cx="1429106" cy="369332"/>
          </a:xfrm>
          <a:prstGeom prst="rect">
            <a:avLst/>
          </a:prstGeom>
        </p:spPr>
        <p:txBody>
          <a:bodyPr wrap="square">
            <a:spAutoFit/>
          </a:bodyPr>
          <a:lstStyle/>
          <a:p>
            <a:r>
              <a:rPr lang="en-US"/>
              <a:t>Horizontal </a:t>
            </a: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2363" y="1100215"/>
            <a:ext cx="3340100" cy="205740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6500" y="3353127"/>
            <a:ext cx="897306" cy="1021160"/>
          </a:xfrm>
          <a:prstGeom prst="rect">
            <a:avLst/>
          </a:prstGeom>
        </p:spPr>
      </p:pic>
      <p:sp>
        <p:nvSpPr>
          <p:cNvPr id="4" name="Rectangle 3"/>
          <p:cNvSpPr/>
          <p:nvPr/>
        </p:nvSpPr>
        <p:spPr>
          <a:xfrm>
            <a:off x="5129205" y="4258862"/>
            <a:ext cx="1300356" cy="369332"/>
          </a:xfrm>
          <a:prstGeom prst="rect">
            <a:avLst/>
          </a:prstGeom>
        </p:spPr>
        <p:txBody>
          <a:bodyPr wrap="none">
            <a:spAutoFit/>
          </a:bodyPr>
          <a:lstStyle/>
          <a:p>
            <a:r>
              <a:rPr lang="en-US"/>
              <a:t>13.56 MHz</a:t>
            </a:r>
            <a:endParaRPr lang="en-US" dirty="0"/>
          </a:p>
        </p:txBody>
      </p:sp>
      <p:sp>
        <p:nvSpPr>
          <p:cNvPr id="5" name="Date Placeholder 4"/>
          <p:cNvSpPr>
            <a:spLocks noGrp="1"/>
          </p:cNvSpPr>
          <p:nvPr>
            <p:ph type="dt" sz="half" idx="10"/>
          </p:nvPr>
        </p:nvSpPr>
        <p:spPr/>
        <p:txBody>
          <a:bodyPr/>
          <a:lstStyle/>
          <a:p>
            <a:r>
              <a:rPr lang="en-GB"/>
              <a:t>© 2018 RF IDeas</a:t>
            </a:r>
            <a:endParaRPr lang="en-US" dirty="0"/>
          </a:p>
        </p:txBody>
      </p:sp>
      <p:sp>
        <p:nvSpPr>
          <p:cNvPr id="14" name="Footer Placeholder 4">
            <a:extLst>
              <a:ext uri="{FF2B5EF4-FFF2-40B4-BE49-F238E27FC236}">
                <a16:creationId xmlns:a16="http://schemas.microsoft.com/office/drawing/2014/main" id="{F8252192-6EF9-45E0-A19A-57B4F6F772F5}"/>
              </a:ext>
            </a:extLst>
          </p:cNvPr>
          <p:cNvSpPr>
            <a:spLocks noGrp="1"/>
          </p:cNvSpPr>
          <p:nvPr>
            <p:ph type="ftr" sz="quarter" idx="11"/>
          </p:nvPr>
        </p:nvSpPr>
        <p:spPr>
          <a:xfrm>
            <a:off x="5299969" y="4767263"/>
            <a:ext cx="3069331" cy="273844"/>
          </a:xfrm>
        </p:spPr>
        <p:txBody>
          <a:bodyPr/>
          <a:lstStyle/>
          <a:p>
            <a:pPr algn="r"/>
            <a:r>
              <a:rPr lang="en-US" dirty="0" err="1"/>
              <a:t>Routeco</a:t>
            </a:r>
            <a:r>
              <a:rPr lang="en-US" dirty="0"/>
              <a:t> Live 2018</a:t>
            </a:r>
          </a:p>
        </p:txBody>
      </p:sp>
    </p:spTree>
    <p:extLst>
      <p:ext uri="{BB962C8B-B14F-4D97-AF65-F5344CB8AC3E}">
        <p14:creationId xmlns:p14="http://schemas.microsoft.com/office/powerpoint/2010/main" val="4672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316831" y="2820137"/>
            <a:ext cx="6549629" cy="1571942"/>
          </a:xfrm>
          <a:prstGeom prst="rect">
            <a:avLst/>
          </a:prstGeom>
          <a:solidFill>
            <a:schemeClr val="bg1"/>
          </a:solidFill>
          <a:ln>
            <a:noFill/>
          </a:ln>
          <a:effectLst/>
          <a:extLst/>
        </p:spPr>
        <p:txBody>
          <a:bodyPr lIns="48221" tIns="24110" rIns="48221" bIns="24110"/>
          <a:lstStyle/>
          <a:p>
            <a:pPr algn="ctr" defTabSz="482186">
              <a:defRPr/>
            </a:pPr>
            <a:endParaRPr lang="en-US" sz="2215" dirty="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endParaRPr>
          </a:p>
        </p:txBody>
      </p:sp>
      <p:sp>
        <p:nvSpPr>
          <p:cNvPr id="2" name="Title 1"/>
          <p:cNvSpPr>
            <a:spLocks noGrp="1"/>
          </p:cNvSpPr>
          <p:nvPr>
            <p:ph type="title"/>
          </p:nvPr>
        </p:nvSpPr>
        <p:spPr>
          <a:xfrm>
            <a:off x="-92392" y="20237"/>
            <a:ext cx="8034991" cy="752475"/>
          </a:xfrm>
        </p:spPr>
        <p:txBody>
          <a:bodyPr>
            <a:noAutofit/>
          </a:bodyPr>
          <a:lstStyle/>
          <a:p>
            <a:pPr>
              <a:defRPr/>
            </a:pPr>
            <a:r>
              <a:rPr lang="en-US" sz="2800" i="0" dirty="0"/>
              <a:t>        Case Study: Recipe Paint Manufacturer</a:t>
            </a:r>
          </a:p>
        </p:txBody>
      </p:sp>
      <p:sp>
        <p:nvSpPr>
          <p:cNvPr id="4" name="Content Placeholder 2"/>
          <p:cNvSpPr>
            <a:spLocks noGrp="1"/>
          </p:cNvSpPr>
          <p:nvPr>
            <p:ph idx="1"/>
          </p:nvPr>
        </p:nvSpPr>
        <p:spPr>
          <a:xfrm>
            <a:off x="403503" y="851497"/>
            <a:ext cx="8229600" cy="3617119"/>
          </a:xfrm>
        </p:spPr>
        <p:txBody>
          <a:bodyPr>
            <a:normAutofit/>
          </a:bodyPr>
          <a:lstStyle/>
          <a:p>
            <a:pPr>
              <a:lnSpc>
                <a:spcPct val="150000"/>
              </a:lnSpc>
              <a:defRPr/>
            </a:pPr>
            <a:r>
              <a:rPr lang="en-US" sz="1400" dirty="0"/>
              <a:t>Added </a:t>
            </a:r>
            <a:r>
              <a:rPr lang="en-US" sz="1400" dirty="0" err="1"/>
              <a:t>pcProx</a:t>
            </a:r>
            <a:r>
              <a:rPr lang="en-US" sz="1400" baseline="30000" dirty="0"/>
              <a:t>®</a:t>
            </a:r>
            <a:r>
              <a:rPr lang="en-US" sz="1400" dirty="0"/>
              <a:t> Playback on manufacturing floor for PLC control for Operator ID and Asset ID</a:t>
            </a:r>
          </a:p>
          <a:p>
            <a:pPr>
              <a:lnSpc>
                <a:spcPct val="150000"/>
              </a:lnSpc>
              <a:spcBef>
                <a:spcPts val="633"/>
              </a:spcBef>
              <a:defRPr/>
            </a:pPr>
            <a:r>
              <a:rPr lang="en-US" sz="1400" dirty="0"/>
              <a:t>Operators scan into the PLC database before building scanning recipe components</a:t>
            </a:r>
          </a:p>
          <a:p>
            <a:pPr>
              <a:lnSpc>
                <a:spcPct val="150000"/>
              </a:lnSpc>
              <a:spcBef>
                <a:spcPts val="633"/>
              </a:spcBef>
              <a:defRPr/>
            </a:pPr>
            <a:r>
              <a:rPr lang="en-US" sz="1400" dirty="0"/>
              <a:t>Averaging 12 bad recipes per week before integration with RF IDeas product and at an average cost of $3800 per recipe. </a:t>
            </a:r>
          </a:p>
          <a:p>
            <a:pPr>
              <a:lnSpc>
                <a:spcPct val="150000"/>
              </a:lnSpc>
              <a:spcBef>
                <a:spcPts val="633"/>
              </a:spcBef>
              <a:defRPr/>
            </a:pPr>
            <a:r>
              <a:rPr lang="en-US" sz="1400" dirty="0"/>
              <a:t>Post RF IDeas deployment of 92 readers 1 bad recipe per week. ROI within 5.5 days.</a:t>
            </a:r>
          </a:p>
        </p:txBody>
      </p:sp>
      <p:pic>
        <p:nvPicPr>
          <p:cNvPr id="30725" name="Picture 4" descr="C:\Users\ggliniecki.RFIDEAS\AppData\Local\Microsoft\Windows\Temporary Internet Files\Content.Outlook\UJFNGQYS\mfg (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 y="107781"/>
            <a:ext cx="578406" cy="57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4" descr="http://www.lifehacker.jp/assets_c/2011/11/20111120paint-cans-imageafter-thumb-640x36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8553" y="3280671"/>
            <a:ext cx="17287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http://i1.ytimg.com/vi/P53kQqIzoBw/hqdefaul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9344" y="3263108"/>
            <a:ext cx="1607344" cy="12055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http://www.genzyme.com/~/media/GenzymeCorp/Images/Products/products_manufacturing_gee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8328" y="2870482"/>
            <a:ext cx="2009180" cy="1441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Date Placeholder 2"/>
          <p:cNvSpPr>
            <a:spLocks noGrp="1"/>
          </p:cNvSpPr>
          <p:nvPr>
            <p:ph type="dt" sz="half" idx="10"/>
          </p:nvPr>
        </p:nvSpPr>
        <p:spPr/>
        <p:txBody>
          <a:bodyPr/>
          <a:lstStyle/>
          <a:p>
            <a:r>
              <a:rPr lang="en-GB"/>
              <a:t>© 2018 RF IDeas</a:t>
            </a:r>
            <a:endParaRPr lang="en-US" dirty="0"/>
          </a:p>
        </p:txBody>
      </p:sp>
      <p:sp>
        <p:nvSpPr>
          <p:cNvPr id="5" name="Footer Placeholder 4"/>
          <p:cNvSpPr>
            <a:spLocks noGrp="1"/>
          </p:cNvSpPr>
          <p:nvPr>
            <p:ph type="ftr" sz="quarter" idx="11"/>
          </p:nvPr>
        </p:nvSpPr>
        <p:spPr/>
        <p:txBody>
          <a:bodyPr/>
          <a:lstStyle/>
          <a:p>
            <a:r>
              <a:rPr lang="en-US" dirty="0" err="1"/>
              <a:t>Routeco</a:t>
            </a:r>
            <a:r>
              <a:rPr lang="en-US" dirty="0"/>
              <a:t> Live 2018</a:t>
            </a:r>
          </a:p>
        </p:txBody>
      </p:sp>
    </p:spTree>
    <p:extLst>
      <p:ext uri="{BB962C8B-B14F-4D97-AF65-F5344CB8AC3E}">
        <p14:creationId xmlns:p14="http://schemas.microsoft.com/office/powerpoint/2010/main" val="1822342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940761" y="1019176"/>
            <a:ext cx="2294867" cy="3395662"/>
          </a:xfrm>
          <a:prstGeom prst="rect">
            <a:avLst/>
          </a:prstGeom>
          <a:solidFill>
            <a:schemeClr val="bg1"/>
          </a:solidFill>
          <a:ln>
            <a:noFill/>
          </a:ln>
          <a:effectLst/>
          <a:extLst/>
        </p:spPr>
        <p:txBody>
          <a:bodyPr lIns="48221" tIns="24110" rIns="48221" bIns="24110"/>
          <a:lstStyle/>
          <a:p>
            <a:pPr algn="ctr" defTabSz="482186">
              <a:defRPr/>
            </a:pPr>
            <a:endParaRPr lang="en-US" sz="2215" dirty="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endParaRPr>
          </a:p>
        </p:txBody>
      </p:sp>
      <p:sp>
        <p:nvSpPr>
          <p:cNvPr id="2" name="Title 1"/>
          <p:cNvSpPr>
            <a:spLocks noGrp="1"/>
          </p:cNvSpPr>
          <p:nvPr>
            <p:ph type="title"/>
          </p:nvPr>
        </p:nvSpPr>
        <p:spPr>
          <a:xfrm>
            <a:off x="172641" y="38571"/>
            <a:ext cx="6782139" cy="752475"/>
          </a:xfrm>
        </p:spPr>
        <p:txBody>
          <a:bodyPr>
            <a:noAutofit/>
          </a:bodyPr>
          <a:lstStyle/>
          <a:p>
            <a:pPr>
              <a:defRPr/>
            </a:pPr>
            <a:r>
              <a:rPr lang="en-US" sz="2800" i="0" dirty="0"/>
              <a:t>       Manufacturing – Semiconductor</a:t>
            </a:r>
          </a:p>
        </p:txBody>
      </p:sp>
      <p:sp>
        <p:nvSpPr>
          <p:cNvPr id="4" name="Content Placeholder 2"/>
          <p:cNvSpPr>
            <a:spLocks noGrp="1"/>
          </p:cNvSpPr>
          <p:nvPr>
            <p:ph idx="1"/>
          </p:nvPr>
        </p:nvSpPr>
        <p:spPr>
          <a:xfrm>
            <a:off x="491490" y="1294927"/>
            <a:ext cx="7215426" cy="3406852"/>
          </a:xfrm>
        </p:spPr>
        <p:txBody>
          <a:bodyPr>
            <a:normAutofit/>
          </a:bodyPr>
          <a:lstStyle/>
          <a:p>
            <a:pPr eaLnBrk="1" hangingPunct="1">
              <a:lnSpc>
                <a:spcPct val="150000"/>
              </a:lnSpc>
              <a:defRPr/>
            </a:pPr>
            <a:r>
              <a:rPr lang="en-US" sz="1800" dirty="0"/>
              <a:t>Need two ID technicians accessing clean room</a:t>
            </a:r>
          </a:p>
          <a:p>
            <a:pPr eaLnBrk="1" hangingPunct="1">
              <a:lnSpc>
                <a:spcPct val="150000"/>
              </a:lnSpc>
              <a:defRPr/>
            </a:pPr>
            <a:r>
              <a:rPr lang="en-US" sz="1800" dirty="0"/>
              <a:t>Wrist band tag under clean room suit</a:t>
            </a:r>
          </a:p>
          <a:p>
            <a:pPr eaLnBrk="1" hangingPunct="1">
              <a:lnSpc>
                <a:spcPct val="150000"/>
              </a:lnSpc>
              <a:defRPr/>
            </a:pPr>
            <a:r>
              <a:rPr lang="en-US" sz="1800" dirty="0"/>
              <a:t>Worldwide deployment</a:t>
            </a:r>
          </a:p>
          <a:p>
            <a:pPr>
              <a:lnSpc>
                <a:spcPct val="150000"/>
              </a:lnSpc>
              <a:defRPr/>
            </a:pPr>
            <a:r>
              <a:rPr lang="en-US" sz="1800" dirty="0"/>
              <a:t>HMI Integration </a:t>
            </a:r>
          </a:p>
          <a:p>
            <a:pPr>
              <a:lnSpc>
                <a:spcPct val="150000"/>
              </a:lnSpc>
              <a:defRPr/>
            </a:pPr>
            <a:r>
              <a:rPr lang="en-US" sz="1800" dirty="0"/>
              <a:t>Single Sign On application</a:t>
            </a:r>
          </a:p>
          <a:p>
            <a:pPr>
              <a:lnSpc>
                <a:spcPct val="150000"/>
              </a:lnSpc>
              <a:defRPr/>
            </a:pPr>
            <a:r>
              <a:rPr lang="en-US" sz="1800" dirty="0"/>
              <a:t>Training Integration</a:t>
            </a:r>
          </a:p>
          <a:p>
            <a:pPr eaLnBrk="1" hangingPunct="1">
              <a:lnSpc>
                <a:spcPct val="150000"/>
              </a:lnSpc>
              <a:defRPr/>
            </a:pPr>
            <a:endParaRPr lang="en-US" sz="1800" dirty="0"/>
          </a:p>
        </p:txBody>
      </p:sp>
      <p:pic>
        <p:nvPicPr>
          <p:cNvPr id="3277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1800" y="3073598"/>
            <a:ext cx="1974056"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3" descr="C:\Users\ggliniecki.RFIDEAS\AppData\Local\Microsoft\Windows\Temporary Internet Files\Content.Outlook\UJFNGQYS\mfg (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506" y="132080"/>
            <a:ext cx="639579" cy="64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5789" y="1455540"/>
            <a:ext cx="1365142" cy="1078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en-GB"/>
              <a:t>© 2018 RF IDeas</a:t>
            </a:r>
            <a:endParaRPr lang="en-US" dirty="0"/>
          </a:p>
        </p:txBody>
      </p:sp>
      <p:sp>
        <p:nvSpPr>
          <p:cNvPr id="5" name="Footer Placeholder 4"/>
          <p:cNvSpPr>
            <a:spLocks noGrp="1"/>
          </p:cNvSpPr>
          <p:nvPr>
            <p:ph type="ftr" sz="quarter" idx="11"/>
          </p:nvPr>
        </p:nvSpPr>
        <p:spPr/>
        <p:txBody>
          <a:bodyPr/>
          <a:lstStyle/>
          <a:p>
            <a:r>
              <a:rPr lang="en-US"/>
              <a:t>Routeco Live 2018</a:t>
            </a:r>
            <a:endParaRPr lang="en-US" dirty="0"/>
          </a:p>
        </p:txBody>
      </p:sp>
    </p:spTree>
    <p:extLst>
      <p:ext uri="{BB962C8B-B14F-4D97-AF65-F5344CB8AC3E}">
        <p14:creationId xmlns:p14="http://schemas.microsoft.com/office/powerpoint/2010/main" val="95020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3" y="66672"/>
            <a:ext cx="6066235" cy="752475"/>
          </a:xfrm>
        </p:spPr>
        <p:txBody>
          <a:bodyPr>
            <a:normAutofit/>
          </a:bodyPr>
          <a:lstStyle/>
          <a:p>
            <a:pPr>
              <a:defRPr/>
            </a:pPr>
            <a:r>
              <a:rPr lang="en-US" sz="2800" i="0" dirty="0"/>
              <a:t>       Manufacturing - Operator ID</a:t>
            </a:r>
          </a:p>
        </p:txBody>
      </p:sp>
      <p:sp>
        <p:nvSpPr>
          <p:cNvPr id="4" name="Content Placeholder 2"/>
          <p:cNvSpPr>
            <a:spLocks noGrp="1"/>
          </p:cNvSpPr>
          <p:nvPr>
            <p:ph idx="1"/>
          </p:nvPr>
        </p:nvSpPr>
        <p:spPr>
          <a:xfrm>
            <a:off x="502921" y="1831181"/>
            <a:ext cx="4743448" cy="2672239"/>
          </a:xfrm>
        </p:spPr>
        <p:txBody>
          <a:bodyPr>
            <a:noAutofit/>
          </a:bodyPr>
          <a:lstStyle/>
          <a:p>
            <a:pPr>
              <a:spcBef>
                <a:spcPts val="633"/>
              </a:spcBef>
              <a:defRPr/>
            </a:pPr>
            <a:r>
              <a:rPr lang="en-US" sz="1400" dirty="0"/>
              <a:t>Replaced 1000’s of magstripe readers </a:t>
            </a:r>
            <a:br>
              <a:rPr lang="en-US" sz="1400" dirty="0"/>
            </a:br>
            <a:r>
              <a:rPr lang="en-US" sz="1400" dirty="0"/>
              <a:t>on </a:t>
            </a:r>
            <a:r>
              <a:rPr lang="en-US" sz="1600" dirty="0"/>
              <a:t>manufacturing</a:t>
            </a:r>
            <a:r>
              <a:rPr lang="en-US" sz="1400" dirty="0"/>
              <a:t> floor with </a:t>
            </a:r>
            <a:r>
              <a:rPr lang="en-US" sz="1400" dirty="0" err="1"/>
              <a:t>pcProx</a:t>
            </a:r>
            <a:r>
              <a:rPr lang="en-US" sz="1400" baseline="30000" dirty="0"/>
              <a:t>®</a:t>
            </a:r>
          </a:p>
          <a:p>
            <a:pPr>
              <a:spcBef>
                <a:spcPts val="633"/>
              </a:spcBef>
              <a:defRPr/>
            </a:pPr>
            <a:r>
              <a:rPr lang="en-US" sz="1400" dirty="0"/>
              <a:t>Deployed 12,000 readers for Single Sign On</a:t>
            </a:r>
          </a:p>
          <a:p>
            <a:pPr>
              <a:spcBef>
                <a:spcPts val="633"/>
              </a:spcBef>
              <a:defRPr/>
            </a:pPr>
            <a:r>
              <a:rPr lang="en-US" sz="1400" dirty="0"/>
              <a:t>HMI Integration </a:t>
            </a:r>
          </a:p>
          <a:p>
            <a:pPr>
              <a:spcBef>
                <a:spcPts val="633"/>
              </a:spcBef>
              <a:defRPr/>
            </a:pPr>
            <a:r>
              <a:rPr lang="en-US" sz="1400" dirty="0"/>
              <a:t>Leveraged existing infrastructure</a:t>
            </a:r>
          </a:p>
          <a:p>
            <a:pPr>
              <a:spcBef>
                <a:spcPts val="633"/>
              </a:spcBef>
              <a:defRPr/>
            </a:pPr>
            <a:r>
              <a:rPr lang="en-US" sz="1400" dirty="0"/>
              <a:t>Improved quality audit</a:t>
            </a:r>
          </a:p>
          <a:p>
            <a:pPr>
              <a:spcBef>
                <a:spcPts val="633"/>
              </a:spcBef>
              <a:defRPr/>
            </a:pPr>
            <a:r>
              <a:rPr lang="en-US" sz="1400" dirty="0"/>
              <a:t>Increased reliability</a:t>
            </a:r>
          </a:p>
          <a:p>
            <a:pPr>
              <a:spcBef>
                <a:spcPts val="633"/>
              </a:spcBef>
              <a:defRPr/>
            </a:pPr>
            <a:r>
              <a:rPr lang="en-US" sz="1400" dirty="0"/>
              <a:t>Quick return on investment</a:t>
            </a:r>
            <a:endParaRPr lang="en-US" sz="1200" dirty="0"/>
          </a:p>
          <a:p>
            <a:pPr marL="0" indent="0">
              <a:spcBef>
                <a:spcPts val="633"/>
              </a:spcBef>
              <a:buNone/>
              <a:defRPr/>
            </a:pPr>
            <a:endParaRPr lang="en-US" sz="1200" dirty="0"/>
          </a:p>
          <a:p>
            <a:pPr marL="0" indent="0">
              <a:spcBef>
                <a:spcPts val="633"/>
              </a:spcBef>
              <a:buNone/>
              <a:defRPr/>
            </a:pPr>
            <a:r>
              <a:rPr lang="en-US" sz="1000" dirty="0"/>
              <a:t>		</a:t>
            </a:r>
            <a:endParaRPr lang="en-US" sz="1200" dirty="0"/>
          </a:p>
        </p:txBody>
      </p:sp>
      <p:pic>
        <p:nvPicPr>
          <p:cNvPr id="26628" name="Picture 5" descr="mf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693" y="141682"/>
            <a:ext cx="602456"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6991" y="925709"/>
            <a:ext cx="1597819" cy="79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6369" y="1325164"/>
            <a:ext cx="3429955" cy="2572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Date Placeholder 4"/>
          <p:cNvSpPr>
            <a:spLocks noGrp="1"/>
          </p:cNvSpPr>
          <p:nvPr>
            <p:ph type="dt" sz="half" idx="10"/>
          </p:nvPr>
        </p:nvSpPr>
        <p:spPr/>
        <p:txBody>
          <a:bodyPr/>
          <a:lstStyle/>
          <a:p>
            <a:r>
              <a:rPr lang="en-GB"/>
              <a:t>© 2018 RF IDeas</a:t>
            </a:r>
            <a:endParaRPr lang="en-US" dirty="0"/>
          </a:p>
        </p:txBody>
      </p:sp>
      <p:sp>
        <p:nvSpPr>
          <p:cNvPr id="6" name="Footer Placeholder 5"/>
          <p:cNvSpPr>
            <a:spLocks noGrp="1"/>
          </p:cNvSpPr>
          <p:nvPr>
            <p:ph type="ftr" sz="quarter" idx="11"/>
          </p:nvPr>
        </p:nvSpPr>
        <p:spPr/>
        <p:txBody>
          <a:bodyPr/>
          <a:lstStyle/>
          <a:p>
            <a:r>
              <a:rPr lang="en-US"/>
              <a:t>Routeco Live 2018</a:t>
            </a:r>
            <a:endParaRPr lang="en-US" dirty="0"/>
          </a:p>
        </p:txBody>
      </p:sp>
    </p:spTree>
    <p:extLst>
      <p:ext uri="{BB962C8B-B14F-4D97-AF65-F5344CB8AC3E}">
        <p14:creationId xmlns:p14="http://schemas.microsoft.com/office/powerpoint/2010/main" val="41898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05" y="109802"/>
            <a:ext cx="8229600" cy="594122"/>
          </a:xfrm>
        </p:spPr>
        <p:txBody>
          <a:bodyPr>
            <a:normAutofit/>
          </a:bodyPr>
          <a:lstStyle/>
          <a:p>
            <a:r>
              <a:rPr lang="en-US" sz="2800" i="0" dirty="0"/>
              <a:t>Rockwell Support Product Price List </a:t>
            </a:r>
          </a:p>
        </p:txBody>
      </p:sp>
      <p:sp>
        <p:nvSpPr>
          <p:cNvPr id="4" name="Date Placeholder 3"/>
          <p:cNvSpPr>
            <a:spLocks noGrp="1"/>
          </p:cNvSpPr>
          <p:nvPr>
            <p:ph type="dt" sz="half" idx="10"/>
          </p:nvPr>
        </p:nvSpPr>
        <p:spPr/>
        <p:txBody>
          <a:bodyPr/>
          <a:lstStyle/>
          <a:p>
            <a:r>
              <a:rPr lang="en-GB"/>
              <a:t>© 2018 RF IDeas</a:t>
            </a:r>
            <a:endParaRPr lang="en-US" dirty="0"/>
          </a:p>
        </p:txBody>
      </p:sp>
      <p:sp>
        <p:nvSpPr>
          <p:cNvPr id="5" name="Footer Placeholder 4"/>
          <p:cNvSpPr>
            <a:spLocks noGrp="1"/>
          </p:cNvSpPr>
          <p:nvPr>
            <p:ph type="ftr" sz="quarter" idx="11"/>
          </p:nvPr>
        </p:nvSpPr>
        <p:spPr/>
        <p:txBody>
          <a:bodyPr/>
          <a:lstStyle/>
          <a:p>
            <a:r>
              <a:rPr lang="en-US"/>
              <a:t>Routeco Live 2018</a:t>
            </a:r>
            <a:endParaRPr lang="en-US" dirty="0"/>
          </a:p>
        </p:txBody>
      </p:sp>
      <p:graphicFrame>
        <p:nvGraphicFramePr>
          <p:cNvPr id="11" name="Table 10"/>
          <p:cNvGraphicFramePr>
            <a:graphicFrameLocks noGrp="1"/>
          </p:cNvGraphicFramePr>
          <p:nvPr>
            <p:extLst/>
          </p:nvPr>
        </p:nvGraphicFramePr>
        <p:xfrm>
          <a:off x="554513" y="826168"/>
          <a:ext cx="8276665" cy="4245087"/>
        </p:xfrm>
        <a:graphic>
          <a:graphicData uri="http://schemas.openxmlformats.org/drawingml/2006/table">
            <a:tbl>
              <a:tblPr>
                <a:tableStyleId>{5C22544A-7EE6-4342-B048-85BDC9FD1C3A}</a:tableStyleId>
              </a:tblPr>
              <a:tblGrid>
                <a:gridCol w="1130776">
                  <a:extLst>
                    <a:ext uri="{9D8B030D-6E8A-4147-A177-3AD203B41FA5}">
                      <a16:colId xmlns:a16="http://schemas.microsoft.com/office/drawing/2014/main" val="20000"/>
                    </a:ext>
                  </a:extLst>
                </a:gridCol>
                <a:gridCol w="3078153">
                  <a:extLst>
                    <a:ext uri="{9D8B030D-6E8A-4147-A177-3AD203B41FA5}">
                      <a16:colId xmlns:a16="http://schemas.microsoft.com/office/drawing/2014/main" val="20001"/>
                    </a:ext>
                  </a:extLst>
                </a:gridCol>
                <a:gridCol w="847165">
                  <a:extLst>
                    <a:ext uri="{9D8B030D-6E8A-4147-A177-3AD203B41FA5}">
                      <a16:colId xmlns:a16="http://schemas.microsoft.com/office/drawing/2014/main" val="20002"/>
                    </a:ext>
                  </a:extLst>
                </a:gridCol>
                <a:gridCol w="3220571">
                  <a:extLst>
                    <a:ext uri="{9D8B030D-6E8A-4147-A177-3AD203B41FA5}">
                      <a16:colId xmlns:a16="http://schemas.microsoft.com/office/drawing/2014/main" val="20003"/>
                    </a:ext>
                  </a:extLst>
                </a:gridCol>
              </a:tblGrid>
              <a:tr h="216986">
                <a:tc>
                  <a:txBody>
                    <a:bodyPr/>
                    <a:lstStyle/>
                    <a:p>
                      <a:pPr algn="ctr" fontAlgn="b"/>
                      <a:r>
                        <a:rPr lang="en-US" sz="700" u="none" strike="noStrike" dirty="0">
                          <a:effectLst/>
                        </a:rPr>
                        <a:t>PART NUMBER</a:t>
                      </a:r>
                      <a:endParaRPr lang="en-US" sz="700" b="1" i="0" u="none" strike="noStrike" dirty="0">
                        <a:solidFill>
                          <a:srgbClr val="000000"/>
                        </a:solidFill>
                        <a:effectLst/>
                        <a:latin typeface="Calibri" charset="0"/>
                      </a:endParaRPr>
                    </a:p>
                  </a:txBody>
                  <a:tcPr marL="5657" marR="5657" marT="5657" marB="0" anchor="b"/>
                </a:tc>
                <a:tc>
                  <a:txBody>
                    <a:bodyPr/>
                    <a:lstStyle/>
                    <a:p>
                      <a:pPr algn="ctr" fontAlgn="b"/>
                      <a:r>
                        <a:rPr lang="en-US" sz="700" u="none" strike="noStrike" dirty="0">
                          <a:effectLst/>
                        </a:rPr>
                        <a:t>DESCRIPTION</a:t>
                      </a:r>
                      <a:endParaRPr lang="en-US" sz="700" b="1" i="0" u="none" strike="noStrike" dirty="0">
                        <a:solidFill>
                          <a:srgbClr val="000000"/>
                        </a:solidFill>
                        <a:effectLst/>
                        <a:latin typeface="Calibri" charset="0"/>
                      </a:endParaRPr>
                    </a:p>
                  </a:txBody>
                  <a:tcPr marL="5657" marR="5657" marT="5657" marB="0" anchor="b"/>
                </a:tc>
                <a:tc>
                  <a:txBody>
                    <a:bodyPr/>
                    <a:lstStyle/>
                    <a:p>
                      <a:pPr algn="ctr" fontAlgn="b"/>
                      <a:r>
                        <a:rPr lang="en-US" sz="700" u="none" strike="noStrike">
                          <a:effectLst/>
                        </a:rPr>
                        <a:t>MINIMUM ORDER QUANTITY</a:t>
                      </a:r>
                      <a:endParaRPr lang="en-US" sz="700" b="1" i="0" u="none" strike="noStrike">
                        <a:solidFill>
                          <a:srgbClr val="000000"/>
                        </a:solidFill>
                        <a:effectLst/>
                        <a:latin typeface="Calibri" charset="0"/>
                      </a:endParaRPr>
                    </a:p>
                  </a:txBody>
                  <a:tcPr marL="5657" marR="5657" marT="5657" marB="0" anchor="b"/>
                </a:tc>
                <a:tc>
                  <a:txBody>
                    <a:bodyPr/>
                    <a:lstStyle/>
                    <a:p>
                      <a:pPr algn="ctr" fontAlgn="b"/>
                      <a:r>
                        <a:rPr lang="en-US" sz="700" u="none" strike="noStrike" dirty="0">
                          <a:effectLst/>
                        </a:rPr>
                        <a:t>Product Information</a:t>
                      </a:r>
                      <a:endParaRPr lang="en-US" sz="700" b="1"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00"/>
                  </a:ext>
                </a:extLst>
              </a:tr>
              <a:tr h="111296">
                <a:tc>
                  <a:txBody>
                    <a:bodyPr/>
                    <a:lstStyle/>
                    <a:p>
                      <a:pPr algn="ctr" fontAlgn="b"/>
                      <a:endParaRPr lang="en-US" sz="700" b="0" i="0" u="none" strike="noStrike" dirty="0">
                        <a:solidFill>
                          <a:srgbClr val="000000"/>
                        </a:solidFill>
                        <a:effectLst/>
                        <a:latin typeface="Calibri" charset="0"/>
                      </a:endParaRPr>
                    </a:p>
                  </a:txBody>
                  <a:tcPr marL="5657" marR="5657" marT="5657" marB="0" anchor="b"/>
                </a:tc>
                <a:tc>
                  <a:txBody>
                    <a:bodyPr/>
                    <a:lstStyle/>
                    <a:p>
                      <a:pPr algn="ctr" fontAlgn="b"/>
                      <a:endParaRPr lang="en-US" sz="700" b="0" i="0" u="none" strike="noStrike" dirty="0">
                        <a:solidFill>
                          <a:srgbClr val="000000"/>
                        </a:solidFill>
                        <a:effectLst/>
                        <a:latin typeface="Calibri" charset="0"/>
                      </a:endParaRPr>
                    </a:p>
                  </a:txBody>
                  <a:tcPr marL="5657" marR="5657" marT="5657" marB="0" anchor="b"/>
                </a:tc>
                <a:tc>
                  <a:txBody>
                    <a:bodyPr/>
                    <a:lstStyle/>
                    <a:p>
                      <a:pPr algn="ctr"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1"/>
                  </a:ext>
                </a:extLst>
              </a:tr>
              <a:tr h="141853">
                <a:tc>
                  <a:txBody>
                    <a:bodyPr/>
                    <a:lstStyle/>
                    <a:p>
                      <a:pPr algn="ctr" fontAlgn="b"/>
                      <a:r>
                        <a:rPr lang="en-US" sz="700" u="none" strike="noStrike" dirty="0">
                          <a:effectLst/>
                        </a:rPr>
                        <a:t>FOR HMI/PANELVIEW PLUS</a:t>
                      </a:r>
                      <a:endParaRPr lang="en-US" sz="700" b="1" i="0" u="none" strike="noStrike" dirty="0">
                        <a:solidFill>
                          <a:srgbClr val="000000"/>
                        </a:solidFill>
                        <a:effectLst/>
                        <a:latin typeface="Calibri" charset="0"/>
                      </a:endParaRPr>
                    </a:p>
                  </a:txBody>
                  <a:tcPr marL="5657" marR="5657" marT="5657" marB="0" anchor="b"/>
                </a:tc>
                <a:tc>
                  <a:txBody>
                    <a:bodyPr/>
                    <a:lstStyle/>
                    <a:p>
                      <a:pPr algn="ctr" fontAlgn="b"/>
                      <a:r>
                        <a:rPr lang="en-US" sz="700" u="none" strike="noStrike" dirty="0">
                          <a:effectLst/>
                        </a:rPr>
                        <a:t>FOR HMI/PANELVIEW PLUS</a:t>
                      </a:r>
                      <a:endParaRPr lang="en-US" sz="700" b="1" i="0" u="none" strike="noStrike" dirty="0">
                        <a:solidFill>
                          <a:srgbClr val="000000"/>
                        </a:solidFill>
                        <a:effectLst/>
                        <a:latin typeface="Calibri" charset="0"/>
                      </a:endParaRPr>
                    </a:p>
                  </a:txBody>
                  <a:tcPr marL="5657" marR="5657" marT="5657" marB="0" anchor="b"/>
                </a:tc>
                <a:tc>
                  <a:txBody>
                    <a:bodyPr/>
                    <a:lstStyle/>
                    <a:p>
                      <a:pPr algn="ctr" fontAlgn="b"/>
                      <a:endParaRPr lang="en-US" sz="700" b="0"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2"/>
                  </a:ext>
                </a:extLst>
              </a:tr>
              <a:tr h="141853">
                <a:tc>
                  <a:txBody>
                    <a:bodyPr/>
                    <a:lstStyle/>
                    <a:p>
                      <a:pPr algn="l" fontAlgn="b"/>
                      <a:r>
                        <a:rPr lang="en-US" sz="700" u="none" strike="noStrike" dirty="0">
                          <a:effectLst/>
                        </a:rPr>
                        <a:t>RDR-805W1AGU-RA</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Reader; Panel Mount; Gray; USB; Rockwell Automation</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dirty="0">
                          <a:effectLst/>
                        </a:rPr>
                        <a:t>1</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3"/>
                  </a:ext>
                </a:extLst>
              </a:tr>
              <a:tr h="141853">
                <a:tc>
                  <a:txBody>
                    <a:bodyPr/>
                    <a:lstStyle/>
                    <a:p>
                      <a:pPr algn="l" fontAlgn="b"/>
                      <a:r>
                        <a:rPr lang="mr-IN" sz="700" u="none" strike="noStrike" dirty="0">
                          <a:effectLst/>
                        </a:rPr>
                        <a:t>KT-805W1AGU-RA-IP67</a:t>
                      </a:r>
                      <a:endParaRPr lang="mr-IN"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Reader; Panel Mount; Gray; USB; IP67;  Rockwell Automation</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dirty="0">
                          <a:effectLst/>
                        </a:rPr>
                        <a:t>1</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4"/>
                  </a:ext>
                </a:extLst>
              </a:tr>
              <a:tr h="111296">
                <a:tc>
                  <a:txBody>
                    <a:bodyPr/>
                    <a:lstStyle/>
                    <a:p>
                      <a:pPr algn="l" fontAlgn="b"/>
                      <a:r>
                        <a:rPr lang="de-DE" sz="700" u="none" strike="noStrike" dirty="0">
                          <a:effectLst/>
                        </a:rPr>
                        <a:t>RDR-80081AKB-P</a:t>
                      </a:r>
                      <a:endParaRPr lang="de-DE"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Enroll w/ iCLASS ID Black EtherNet/IP POE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5"/>
                  </a:ext>
                </a:extLst>
              </a:tr>
              <a:tr h="141853">
                <a:tc>
                  <a:txBody>
                    <a:bodyPr/>
                    <a:lstStyle/>
                    <a:p>
                      <a:pPr algn="l" fontAlgn="b"/>
                      <a:r>
                        <a:rPr lang="en-US" sz="700" u="none" strike="noStrike" dirty="0">
                          <a:effectLst/>
                        </a:rPr>
                        <a:t>RDR-805W1AKU-RA</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Reader; Panel Mount; Black; USB; Rockwell Automation</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dirty="0">
                          <a:effectLst/>
                        </a:rPr>
                        <a:t>1</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6"/>
                  </a:ext>
                </a:extLst>
              </a:tr>
              <a:tr h="141853">
                <a:tc>
                  <a:txBody>
                    <a:bodyPr/>
                    <a:lstStyle/>
                    <a:p>
                      <a:pPr algn="l" fontAlgn="b"/>
                      <a:r>
                        <a:rPr lang="mr-IN" sz="700" u="none" strike="noStrike" dirty="0">
                          <a:effectLst/>
                        </a:rPr>
                        <a:t>KT-805W1AKU-RA-IP67</a:t>
                      </a:r>
                      <a:endParaRPr lang="mr-IN"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Reader; Panel Mount; Black; USB; IP67;  Rockwell Automation</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7"/>
                  </a:ext>
                </a:extLst>
              </a:tr>
              <a:tr h="141853">
                <a:tc>
                  <a:txBody>
                    <a:bodyPr/>
                    <a:lstStyle/>
                    <a:p>
                      <a:pPr algn="l" fontAlgn="b"/>
                      <a:r>
                        <a:rPr lang="en-US" sz="700" u="none" strike="noStrike" dirty="0">
                          <a:effectLst/>
                        </a:rPr>
                        <a:t>RDR-800W1AKE-P</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Plus Enroll w/ iCLASS ID Surface Mount Black Ethernet POE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dirty="0">
                          <a:effectLst/>
                        </a:rPr>
                        <a:t>1</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8"/>
                  </a:ext>
                </a:extLst>
              </a:tr>
              <a:tr h="111296">
                <a:tc>
                  <a:txBody>
                    <a:bodyPr/>
                    <a:lstStyle/>
                    <a:p>
                      <a:pPr algn="l" fontAlgn="b"/>
                      <a:r>
                        <a:rPr lang="mr-IN" sz="700" u="none" strike="noStrike" dirty="0">
                          <a:effectLst/>
                        </a:rPr>
                        <a:t>RDR-80581AKU-RA</a:t>
                      </a:r>
                      <a:endParaRPr lang="mr-IN"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dirty="0" err="1">
                          <a:effectLst/>
                        </a:rPr>
                        <a:t>pcProx</a:t>
                      </a:r>
                      <a:r>
                        <a:rPr lang="en-US" sz="700" u="none" strike="noStrike" dirty="0">
                          <a:effectLst/>
                        </a:rPr>
                        <a:t> Plus Reader; Desktop; Black; USB; Rockwell Automation</a:t>
                      </a:r>
                      <a:endParaRPr lang="en-US" sz="700" b="0" i="0" u="none" strike="noStrike" dirty="0">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https://www.rfideas.com/industry/rockwell</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09"/>
                  </a:ext>
                </a:extLst>
              </a:tr>
              <a:tr h="111296">
                <a:tc>
                  <a:txBody>
                    <a:bodyPr/>
                    <a:lstStyle/>
                    <a:p>
                      <a:pPr algn="l" fontAlgn="b"/>
                      <a:r>
                        <a:rPr lang="mr-IN" sz="700" u="none" strike="noStrike" dirty="0">
                          <a:effectLst/>
                        </a:rPr>
                        <a:t>KT-IP67</a:t>
                      </a:r>
                      <a:endParaRPr lang="mr-IN"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IP67 Kit for Panel Mount Reader </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/industry/</a:t>
                      </a:r>
                      <a:r>
                        <a:rPr lang="en-US" sz="700" u="none" strike="noStrike" dirty="0" err="1">
                          <a:effectLst/>
                        </a:rPr>
                        <a:t>rockwell</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0"/>
                  </a:ext>
                </a:extLst>
              </a:tr>
              <a:tr h="111296">
                <a:tc>
                  <a:txBody>
                    <a:bodyPr/>
                    <a:lstStyle/>
                    <a:p>
                      <a:pPr algn="l" fontAlgn="b"/>
                      <a:r>
                        <a:rPr lang="en-US" sz="700" u="none" strike="noStrike" dirty="0">
                          <a:effectLst/>
                        </a:rPr>
                        <a:t>BSE-PCPRX-SNR</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 Sonar USB Presense Detector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dirty="0">
                          <a:effectLst/>
                        </a:rPr>
                        <a:t>1</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https://www.rfideas.com/products/presence-detectors/pcprox-sonar</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11"/>
                  </a:ext>
                </a:extLst>
              </a:tr>
              <a:tr h="141853">
                <a:tc>
                  <a:txBody>
                    <a:bodyPr/>
                    <a:lstStyle/>
                    <a:p>
                      <a:pPr algn="l" fontAlgn="b"/>
                      <a:r>
                        <a:rPr lang="en-US" sz="700" u="none" strike="noStrike" dirty="0">
                          <a:effectLst/>
                        </a:rPr>
                        <a:t>MAT-FR1924AKU</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pcProxMat Fine Ribbed 19" X 24"Black USB Presence Detector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https://www.rfideas.com/files/rfideas/files/support/doc/data-sheets/pcProxMat.pdf</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12"/>
                  </a:ext>
                </a:extLst>
              </a:tr>
              <a:tr h="111296">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3"/>
                  </a:ext>
                </a:extLst>
              </a:tr>
              <a:tr h="111296">
                <a:tc>
                  <a:txBody>
                    <a:bodyPr/>
                    <a:lstStyle/>
                    <a:p>
                      <a:pPr algn="ctr" fontAlgn="b"/>
                      <a:r>
                        <a:rPr lang="en-US" sz="700" u="none" strike="noStrike" dirty="0">
                          <a:effectLst/>
                        </a:rPr>
                        <a:t>FOR PLC's</a:t>
                      </a:r>
                      <a:endParaRPr lang="en-US" sz="700" b="1" i="0" u="none" strike="noStrike" dirty="0">
                        <a:solidFill>
                          <a:srgbClr val="000000"/>
                        </a:solidFill>
                        <a:effectLst/>
                        <a:latin typeface="Calibri" charset="0"/>
                      </a:endParaRPr>
                    </a:p>
                  </a:txBody>
                  <a:tcPr marL="5657" marR="5657" marT="5657" marB="0" anchor="b"/>
                </a:tc>
                <a:tc>
                  <a:txBody>
                    <a:bodyPr/>
                    <a:lstStyle/>
                    <a:p>
                      <a:pPr algn="ctr" fontAlgn="b"/>
                      <a:r>
                        <a:rPr lang="en-US" sz="700" u="none" strike="noStrike">
                          <a:effectLst/>
                        </a:rPr>
                        <a:t>FOR PLC's</a:t>
                      </a:r>
                      <a:endParaRPr lang="en-US" sz="700" b="1" i="0" u="none" strike="noStrike">
                        <a:solidFill>
                          <a:srgbClr val="000000"/>
                        </a:solidFill>
                        <a:effectLst/>
                        <a:latin typeface="Calibri" charset="0"/>
                      </a:endParaRPr>
                    </a:p>
                  </a:txBody>
                  <a:tcPr marL="5657" marR="5657" marT="5657" marB="0" anchor="b"/>
                </a:tc>
                <a:tc>
                  <a:txBody>
                    <a:bodyPr/>
                    <a:lstStyle/>
                    <a:p>
                      <a:pPr algn="ctr" fontAlgn="b"/>
                      <a:endParaRPr lang="en-US" sz="700" b="0"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14"/>
                  </a:ext>
                </a:extLst>
              </a:tr>
              <a:tr h="111296">
                <a:tc>
                  <a:txBody>
                    <a:bodyPr/>
                    <a:lstStyle/>
                    <a:p>
                      <a:pPr algn="l" fontAlgn="b"/>
                      <a:r>
                        <a:rPr lang="en-US" sz="700" u="none" strike="noStrike" dirty="0">
                          <a:effectLst/>
                        </a:rPr>
                        <a:t>RDR-805W1AKB-P</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Panel Mount; Ethernet Industrial Protocol; Black</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https://www.rfideas.com/industry/rockwell</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5"/>
                  </a:ext>
                </a:extLst>
              </a:tr>
              <a:tr h="111296">
                <a:tc>
                  <a:txBody>
                    <a:bodyPr/>
                    <a:lstStyle/>
                    <a:p>
                      <a:pPr algn="l" fontAlgn="b"/>
                      <a:r>
                        <a:rPr lang="mr-IN" sz="700" u="none" strike="noStrike">
                          <a:effectLst/>
                        </a:rPr>
                        <a:t>KT-805W1AKB-P-IP67</a:t>
                      </a:r>
                      <a:endParaRPr lang="mr-IN"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Panel Mount; Ethernet Industrial Protocol; Black; IP67 Rated</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/industry/</a:t>
                      </a:r>
                      <a:r>
                        <a:rPr lang="en-US" sz="700" u="none" strike="noStrike" dirty="0" err="1">
                          <a:effectLst/>
                        </a:rPr>
                        <a:t>rockwell</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6"/>
                  </a:ext>
                </a:extLst>
              </a:tr>
              <a:tr h="111296">
                <a:tc>
                  <a:txBody>
                    <a:bodyPr/>
                    <a:lstStyle/>
                    <a:p>
                      <a:pPr algn="l" fontAlgn="b"/>
                      <a:r>
                        <a:rPr lang="de-DE" sz="700" u="none" strike="noStrike" dirty="0">
                          <a:effectLst/>
                        </a:rPr>
                        <a:t>RDR-80581AKB-P</a:t>
                      </a:r>
                      <a:endParaRPr lang="de-DE"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Desktop; Ethernet Industrial Protocol; Black</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/industry/</a:t>
                      </a:r>
                      <a:r>
                        <a:rPr lang="en-US" sz="700" u="none" strike="noStrike" dirty="0" err="1">
                          <a:effectLst/>
                        </a:rPr>
                        <a:t>rockwell</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7"/>
                  </a:ext>
                </a:extLst>
              </a:tr>
              <a:tr h="111296">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8"/>
                  </a:ext>
                </a:extLst>
              </a:tr>
              <a:tr h="111296">
                <a:tc>
                  <a:txBody>
                    <a:bodyPr/>
                    <a:lstStyle/>
                    <a:p>
                      <a:pPr algn="ctr" fontAlgn="b"/>
                      <a:r>
                        <a:rPr lang="en-US" sz="700" u="none" strike="noStrike">
                          <a:effectLst/>
                        </a:rPr>
                        <a:t>FOR THINMANAGER</a:t>
                      </a:r>
                      <a:endParaRPr lang="en-US" sz="700" b="1" i="0" u="none" strike="noStrike">
                        <a:solidFill>
                          <a:srgbClr val="000000"/>
                        </a:solidFill>
                        <a:effectLst/>
                        <a:latin typeface="Calibri" charset="0"/>
                      </a:endParaRPr>
                    </a:p>
                  </a:txBody>
                  <a:tcPr marL="5657" marR="5657" marT="5657" marB="0" anchor="b"/>
                </a:tc>
                <a:tc>
                  <a:txBody>
                    <a:bodyPr/>
                    <a:lstStyle/>
                    <a:p>
                      <a:pPr algn="ctr" fontAlgn="b"/>
                      <a:r>
                        <a:rPr lang="en-US" sz="700" u="none" strike="noStrike">
                          <a:effectLst/>
                        </a:rPr>
                        <a:t>FOR THINMANAGER</a:t>
                      </a:r>
                      <a:endParaRPr lang="en-US" sz="700" b="1"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19"/>
                  </a:ext>
                </a:extLst>
              </a:tr>
              <a:tr h="111296">
                <a:tc>
                  <a:txBody>
                    <a:bodyPr/>
                    <a:lstStyle/>
                    <a:p>
                      <a:pPr algn="l" fontAlgn="b"/>
                      <a:r>
                        <a:rPr lang="de-DE" sz="600" u="none" strike="noStrike" dirty="0">
                          <a:effectLst/>
                        </a:rPr>
                        <a:t>RDR-6081AK2</a:t>
                      </a:r>
                      <a:endParaRPr lang="de-DE" sz="600" b="0" i="0" u="none" strike="noStrike" dirty="0">
                        <a:solidFill>
                          <a:srgbClr val="000000"/>
                        </a:solidFill>
                        <a:effectLst/>
                        <a:latin typeface="Arial" charset="0"/>
                      </a:endParaRPr>
                    </a:p>
                  </a:txBody>
                  <a:tcPr marL="5657" marR="5657" marT="5657" marB="0" anchor="b"/>
                </a:tc>
                <a:tc>
                  <a:txBody>
                    <a:bodyPr/>
                    <a:lstStyle/>
                    <a:p>
                      <a:pPr algn="l" fontAlgn="b"/>
                      <a:r>
                        <a:rPr lang="en-US" sz="700" u="none" strike="noStrike">
                          <a:effectLst/>
                        </a:rPr>
                        <a:t>pcProx Enroll HID Prox Black 5v PS/2 RS232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http://www.thinmanager.com/kb/index.php/Card_Readers</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20"/>
                  </a:ext>
                </a:extLst>
              </a:tr>
              <a:tr h="111296">
                <a:tc>
                  <a:txBody>
                    <a:bodyPr/>
                    <a:lstStyle/>
                    <a:p>
                      <a:pPr algn="l" fontAlgn="b"/>
                      <a:r>
                        <a:rPr lang="da-DK" sz="600" u="none" strike="noStrike" dirty="0">
                          <a:effectLst/>
                        </a:rPr>
                        <a:t>RDR-6081AKU</a:t>
                      </a:r>
                      <a:endParaRPr lang="da-DK" sz="600" b="0" i="0" u="none" strike="noStrike" dirty="0">
                        <a:solidFill>
                          <a:srgbClr val="000000"/>
                        </a:solidFill>
                        <a:effectLst/>
                        <a:latin typeface="Arial" charset="0"/>
                      </a:endParaRPr>
                    </a:p>
                  </a:txBody>
                  <a:tcPr marL="5657" marR="5657" marT="5657" marB="0" anchor="b"/>
                </a:tc>
                <a:tc>
                  <a:txBody>
                    <a:bodyPr/>
                    <a:lstStyle/>
                    <a:p>
                      <a:pPr algn="l" fontAlgn="b"/>
                      <a:r>
                        <a:rPr lang="en-US" sz="700" u="none" strike="noStrike">
                          <a:effectLst/>
                        </a:rPr>
                        <a:t>pcProx Enroll HID Prox Black USB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a:t>
                      </a:r>
                      <a:r>
                        <a:rPr lang="en-US" sz="700" u="none" strike="noStrike" dirty="0" err="1">
                          <a:effectLst/>
                        </a:rPr>
                        <a:t>www.thinmanager.com</a:t>
                      </a:r>
                      <a:r>
                        <a:rPr lang="en-US" sz="700" u="none" strike="noStrike" dirty="0">
                          <a:effectLst/>
                        </a:rPr>
                        <a:t>/kb/</a:t>
                      </a:r>
                      <a:r>
                        <a:rPr lang="en-US" sz="700" u="none" strike="noStrike" dirty="0" err="1">
                          <a:effectLst/>
                        </a:rPr>
                        <a:t>index.php</a:t>
                      </a:r>
                      <a:r>
                        <a:rPr lang="en-US" sz="700" u="none" strike="noStrike" dirty="0">
                          <a:effectLst/>
                        </a:rPr>
                        <a:t>/</a:t>
                      </a:r>
                      <a:r>
                        <a:rPr lang="en-US" sz="700" u="none" strike="noStrike" dirty="0" err="1">
                          <a:effectLst/>
                        </a:rPr>
                        <a:t>Card_Readers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1"/>
                  </a:ext>
                </a:extLst>
              </a:tr>
              <a:tr h="111296">
                <a:tc>
                  <a:txBody>
                    <a:bodyPr/>
                    <a:lstStyle/>
                    <a:p>
                      <a:pPr algn="l" fontAlgn="b"/>
                      <a:r>
                        <a:rPr lang="hr-HR" sz="600" u="none" strike="noStrike" dirty="0">
                          <a:effectLst/>
                        </a:rPr>
                        <a:t>RDR-6011AKU</a:t>
                      </a:r>
                      <a:endParaRPr lang="hr-HR" sz="600" b="0" i="0" u="none" strike="noStrike" dirty="0">
                        <a:solidFill>
                          <a:srgbClr val="000000"/>
                        </a:solidFill>
                        <a:effectLst/>
                        <a:latin typeface="Arial" charset="0"/>
                      </a:endParaRPr>
                    </a:p>
                  </a:txBody>
                  <a:tcPr marL="5657" marR="5657" marT="5657" marB="0" anchor="b"/>
                </a:tc>
                <a:tc>
                  <a:txBody>
                    <a:bodyPr/>
                    <a:lstStyle/>
                    <a:p>
                      <a:pPr algn="l" fontAlgn="b"/>
                      <a:r>
                        <a:rPr lang="en-US" sz="700" u="none" strike="noStrike">
                          <a:effectLst/>
                        </a:rPr>
                        <a:t>pcProx Enroll HID Prox Black Vertical USB Nano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a:t>
                      </a:r>
                      <a:r>
                        <a:rPr lang="en-US" sz="700" u="none" strike="noStrike" dirty="0" err="1">
                          <a:effectLst/>
                        </a:rPr>
                        <a:t>www.thinmanager.com</a:t>
                      </a:r>
                      <a:r>
                        <a:rPr lang="en-US" sz="700" u="none" strike="noStrike" dirty="0">
                          <a:effectLst/>
                        </a:rPr>
                        <a:t>/kb/</a:t>
                      </a:r>
                      <a:r>
                        <a:rPr lang="en-US" sz="700" u="none" strike="noStrike" dirty="0" err="1">
                          <a:effectLst/>
                        </a:rPr>
                        <a:t>index.php</a:t>
                      </a:r>
                      <a:r>
                        <a:rPr lang="en-US" sz="700" u="none" strike="noStrike" dirty="0">
                          <a:effectLst/>
                        </a:rPr>
                        <a:t>/</a:t>
                      </a:r>
                      <a:r>
                        <a:rPr lang="en-US" sz="700" u="none" strike="noStrike" dirty="0" err="1">
                          <a:effectLst/>
                        </a:rPr>
                        <a:t>Card_Readers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2"/>
                  </a:ext>
                </a:extLst>
              </a:tr>
              <a:tr h="111296">
                <a:tc>
                  <a:txBody>
                    <a:bodyPr/>
                    <a:lstStyle/>
                    <a:p>
                      <a:pPr algn="l" fontAlgn="b"/>
                      <a:r>
                        <a:rPr lang="de-DE" sz="600" u="none" strike="noStrike" dirty="0">
                          <a:effectLst/>
                        </a:rPr>
                        <a:t>RDR-80582AK0</a:t>
                      </a:r>
                      <a:endParaRPr lang="de-DE" sz="600" b="0" i="0" u="none" strike="noStrike" dirty="0">
                        <a:solidFill>
                          <a:srgbClr val="000000"/>
                        </a:solidFill>
                        <a:effectLst/>
                        <a:latin typeface="Arial" charset="0"/>
                      </a:endParaRPr>
                    </a:p>
                  </a:txBody>
                  <a:tcPr marL="5657" marR="5657" marT="5657" marB="0" anchor="b"/>
                </a:tc>
                <a:tc>
                  <a:txBody>
                    <a:bodyPr/>
                    <a:lstStyle/>
                    <a:p>
                      <a:pPr algn="l" fontAlgn="b"/>
                      <a:r>
                        <a:rPr lang="en-US" sz="700" u="none" strike="noStrike" dirty="0" err="1">
                          <a:effectLst/>
                        </a:rPr>
                        <a:t>pcProx</a:t>
                      </a:r>
                      <a:r>
                        <a:rPr lang="en-US" sz="700" u="none" strike="noStrike" dirty="0">
                          <a:effectLst/>
                        </a:rPr>
                        <a:t> Plus 82 Series Black USB Virtual COM Reader</a:t>
                      </a:r>
                      <a:endParaRPr lang="en-US" sz="700" b="0" i="0" u="none" strike="noStrike" dirty="0">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a:t>
                      </a:r>
                      <a:r>
                        <a:rPr lang="en-US" sz="700" u="none" strike="noStrike" dirty="0" err="1">
                          <a:effectLst/>
                        </a:rPr>
                        <a:t>www.thinmanager.com</a:t>
                      </a:r>
                      <a:r>
                        <a:rPr lang="en-US" sz="700" u="none" strike="noStrike" dirty="0">
                          <a:effectLst/>
                        </a:rPr>
                        <a:t>/kb/</a:t>
                      </a:r>
                      <a:r>
                        <a:rPr lang="en-US" sz="700" u="none" strike="noStrike" dirty="0" err="1">
                          <a:effectLst/>
                        </a:rPr>
                        <a:t>index.php</a:t>
                      </a:r>
                      <a:r>
                        <a:rPr lang="en-US" sz="700" u="none" strike="noStrike" dirty="0">
                          <a:effectLst/>
                        </a:rPr>
                        <a:t>/</a:t>
                      </a:r>
                      <a:r>
                        <a:rPr lang="en-US" sz="700" u="none" strike="noStrike" dirty="0" err="1">
                          <a:effectLst/>
                        </a:rPr>
                        <a:t>Card_Readers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3"/>
                  </a:ext>
                </a:extLst>
              </a:tr>
              <a:tr h="111296">
                <a:tc>
                  <a:txBody>
                    <a:bodyPr/>
                    <a:lstStyle/>
                    <a:p>
                      <a:pPr algn="l" fontAlgn="b"/>
                      <a:r>
                        <a:rPr lang="da-DK" sz="600" u="none" strike="noStrike" dirty="0">
                          <a:effectLst/>
                        </a:rPr>
                        <a:t>RDR-80082AK0</a:t>
                      </a:r>
                      <a:endParaRPr lang="da-DK" sz="600" b="0" i="0" u="none" strike="noStrike" dirty="0">
                        <a:solidFill>
                          <a:srgbClr val="000000"/>
                        </a:solidFill>
                        <a:effectLst/>
                        <a:latin typeface="Arial" charset="0"/>
                      </a:endParaRPr>
                    </a:p>
                  </a:txBody>
                  <a:tcPr marL="5657" marR="5657" marT="5657" marB="0" anchor="b"/>
                </a:tc>
                <a:tc>
                  <a:txBody>
                    <a:bodyPr/>
                    <a:lstStyle/>
                    <a:p>
                      <a:pPr algn="l" fontAlgn="b"/>
                      <a:r>
                        <a:rPr lang="en-US" sz="700" u="none" strike="noStrike">
                          <a:effectLst/>
                        </a:rPr>
                        <a:t>pcProx Plus 82 Series w/ iCLASS ID Black USB Virtual COM Reader</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en-US" sz="700" u="none" strike="noStrike">
                          <a:effectLst/>
                        </a:rPr>
                        <a:t>1</a:t>
                      </a:r>
                      <a:endParaRPr lang="en-U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a:t>
                      </a:r>
                      <a:r>
                        <a:rPr lang="en-US" sz="700" u="none" strike="noStrike" dirty="0" err="1">
                          <a:effectLst/>
                        </a:rPr>
                        <a:t>www.thinmanager.com</a:t>
                      </a:r>
                      <a:r>
                        <a:rPr lang="en-US" sz="700" u="none" strike="noStrike" dirty="0">
                          <a:effectLst/>
                        </a:rPr>
                        <a:t>/kb/</a:t>
                      </a:r>
                      <a:r>
                        <a:rPr lang="en-US" sz="700" u="none" strike="noStrike" dirty="0" err="1">
                          <a:effectLst/>
                        </a:rPr>
                        <a:t>index.php</a:t>
                      </a:r>
                      <a:r>
                        <a:rPr lang="en-US" sz="700" u="none" strike="noStrike" dirty="0">
                          <a:effectLst/>
                        </a:rPr>
                        <a:t>/</a:t>
                      </a:r>
                      <a:r>
                        <a:rPr lang="en-US" sz="700" u="none" strike="noStrike" dirty="0" err="1">
                          <a:effectLst/>
                        </a:rPr>
                        <a:t>Card_Readers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4"/>
                  </a:ext>
                </a:extLst>
              </a:tr>
              <a:tr h="111296">
                <a:tc>
                  <a:txBody>
                    <a:bodyPr/>
                    <a:lstStyle/>
                    <a:p>
                      <a:pPr algn="ctr" fontAlgn="b"/>
                      <a:r>
                        <a:rPr lang="en-US" sz="700" u="none" strike="noStrike" dirty="0">
                          <a:effectLst/>
                        </a:rPr>
                        <a:t>CREDENTIALS</a:t>
                      </a:r>
                      <a:endParaRPr lang="en-US" sz="700" b="1" i="0" u="none" strike="noStrike" dirty="0">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tc>
                  <a:txBody>
                    <a:bodyPr/>
                    <a:lstStyle/>
                    <a:p>
                      <a:pPr algn="l" fontAlgn="b"/>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25"/>
                  </a:ext>
                </a:extLst>
              </a:tr>
              <a:tr h="111296">
                <a:tc>
                  <a:txBody>
                    <a:bodyPr/>
                    <a:lstStyle/>
                    <a:p>
                      <a:pPr algn="l" fontAlgn="b"/>
                      <a:r>
                        <a:rPr lang="hr-HR" sz="700" u="none" strike="noStrike" dirty="0">
                          <a:effectLst/>
                        </a:rPr>
                        <a:t>BDG-2000 </a:t>
                      </a:r>
                      <a:endParaRPr lang="hr-HR"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HID™ iCLASS™ Contactless ( ISO ) </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https://www.rfideas.com/products/credentials</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26"/>
                  </a:ext>
                </a:extLst>
              </a:tr>
              <a:tr h="111296">
                <a:tc>
                  <a:txBody>
                    <a:bodyPr/>
                    <a:lstStyle/>
                    <a:p>
                      <a:pPr algn="l" fontAlgn="b"/>
                      <a:r>
                        <a:rPr lang="is-IS" sz="700" u="none" strike="noStrike" dirty="0">
                          <a:effectLst/>
                        </a:rPr>
                        <a:t>BDG-2080</a:t>
                      </a:r>
                      <a:endParaRPr lang="is-I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a:effectLst/>
                        </a:rPr>
                        <a:t>HID iCLASS Clamshell 2k/2 Card 2080PGSMV H10301 FC 228    </a:t>
                      </a:r>
                      <a:endParaRPr lang="en-US" sz="700" b="0" i="0" u="none" strike="noStrike">
                        <a:solidFill>
                          <a:srgbClr val="000000"/>
                        </a:solidFill>
                        <a:effectLst/>
                        <a:latin typeface="Calibri" charset="0"/>
                      </a:endParaRPr>
                    </a:p>
                  </a:txBody>
                  <a:tcPr marL="5657" marR="5657" marT="5657" marB="0" anchor="b"/>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a:effectLst/>
                        </a:rPr>
                        <a:t>https://www.rfideas.com/products/credentials</a:t>
                      </a:r>
                      <a:endParaRPr lang="en-US" sz="700" b="0" i="0" u="none" strike="noStrike">
                        <a:solidFill>
                          <a:srgbClr val="000000"/>
                        </a:solidFill>
                        <a:effectLst/>
                        <a:latin typeface="Calibri" charset="0"/>
                      </a:endParaRPr>
                    </a:p>
                  </a:txBody>
                  <a:tcPr marL="5657" marR="5657" marT="5657" marB="0" anchor="b"/>
                </a:tc>
                <a:extLst>
                  <a:ext uri="{0D108BD9-81ED-4DB2-BD59-A6C34878D82A}">
                    <a16:rowId xmlns:a16="http://schemas.microsoft.com/office/drawing/2014/main" val="10027"/>
                  </a:ext>
                </a:extLst>
              </a:tr>
              <a:tr h="111296">
                <a:tc>
                  <a:txBody>
                    <a:bodyPr/>
                    <a:lstStyle/>
                    <a:p>
                      <a:pPr algn="l" fontAlgn="ctr"/>
                      <a:r>
                        <a:rPr lang="en-US" sz="700" u="none" strike="noStrike" dirty="0">
                          <a:effectLst/>
                        </a:rPr>
                        <a:t> BDG-CTW-MIFARE-1K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a:effectLst/>
                        </a:rPr>
                        <a:t> MIFARE 1K 30mil White Adhesive Tag </a:t>
                      </a:r>
                      <a:endParaRPr lang="en-US" sz="700" b="0" i="0" u="none" strike="noStrike">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8"/>
                  </a:ext>
                </a:extLst>
              </a:tr>
              <a:tr h="111296">
                <a:tc>
                  <a:txBody>
                    <a:bodyPr/>
                    <a:lstStyle/>
                    <a:p>
                      <a:pPr algn="l" fontAlgn="ctr"/>
                      <a:r>
                        <a:rPr lang="en-US" sz="700" u="none" strike="noStrike" dirty="0">
                          <a:effectLst/>
                        </a:rPr>
                        <a:t> BDG-FOB-MIFARE-1K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a:effectLst/>
                        </a:rPr>
                        <a:t> MIFARE 1K Keyfob Blue </a:t>
                      </a:r>
                      <a:endParaRPr lang="en-US" sz="700" b="0" i="0" u="none" strike="noStrike">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29"/>
                  </a:ext>
                </a:extLst>
              </a:tr>
              <a:tr h="111296">
                <a:tc>
                  <a:txBody>
                    <a:bodyPr/>
                    <a:lstStyle/>
                    <a:p>
                      <a:pPr algn="l" fontAlgn="ctr"/>
                      <a:r>
                        <a:rPr lang="en-US" sz="700" u="none" strike="noStrike" dirty="0">
                          <a:effectLst/>
                        </a:rPr>
                        <a:t> BDG-ISO-MIFARE-1K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dirty="0">
                          <a:effectLst/>
                        </a:rPr>
                        <a:t> MIFARE 1K ISO 30mil Card </a:t>
                      </a:r>
                      <a:endParaRPr lang="en-US" sz="700" b="0" i="0" u="none" strike="noStrike" dirty="0">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30"/>
                  </a:ext>
                </a:extLst>
              </a:tr>
              <a:tr h="111296">
                <a:tc>
                  <a:txBody>
                    <a:bodyPr/>
                    <a:lstStyle/>
                    <a:p>
                      <a:pPr algn="l" fontAlgn="b"/>
                      <a:r>
                        <a:rPr lang="en-US" sz="700" u="none" strike="noStrike" dirty="0">
                          <a:effectLst/>
                        </a:rPr>
                        <a:t>              BDG-ISO-MIFARE-1K-V  </a:t>
                      </a:r>
                      <a:endParaRPr lang="en-US" sz="700" b="0" i="0" u="none" strike="noStrike" dirty="0">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                                                                MIFARE 1K ISO 30mil Card w/Vertical slot punch </a:t>
                      </a:r>
                      <a:endParaRPr lang="en-US" sz="700" b="0" i="0" u="none" strike="noStrike" dirty="0">
                        <a:solidFill>
                          <a:srgbClr val="000000"/>
                        </a:solidFill>
                        <a:effectLst/>
                        <a:latin typeface="Calibri" charset="0"/>
                      </a:endParaRPr>
                    </a:p>
                  </a:txBody>
                  <a:tcPr marL="5657" marR="5657" marT="5657" marB="0" anchor="b"/>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31"/>
                  </a:ext>
                </a:extLst>
              </a:tr>
              <a:tr h="111296">
                <a:tc>
                  <a:txBody>
                    <a:bodyPr/>
                    <a:lstStyle/>
                    <a:p>
                      <a:pPr algn="l" fontAlgn="ctr"/>
                      <a:r>
                        <a:rPr lang="en-US" sz="700" u="none" strike="noStrike" dirty="0">
                          <a:effectLst/>
                        </a:rPr>
                        <a:t> BDG-WRIST-M-1K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dirty="0">
                          <a:effectLst/>
                        </a:rPr>
                        <a:t> MIFARE 1K Wristband Black </a:t>
                      </a:r>
                      <a:endParaRPr lang="en-US" sz="700" b="0" i="0" u="none" strike="noStrike" dirty="0">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32"/>
                  </a:ext>
                </a:extLst>
              </a:tr>
              <a:tr h="111296">
                <a:tc>
                  <a:txBody>
                    <a:bodyPr/>
                    <a:lstStyle/>
                    <a:p>
                      <a:pPr algn="l" fontAlgn="ctr"/>
                      <a:r>
                        <a:rPr lang="en-US" sz="700" u="none" strike="noStrike" dirty="0">
                          <a:effectLst/>
                        </a:rPr>
                        <a:t> BDG-WRIST-EM-N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dirty="0">
                          <a:effectLst/>
                        </a:rPr>
                        <a:t> EM Wristband Nylon Strap Black </a:t>
                      </a:r>
                      <a:endParaRPr lang="en-US" sz="700" b="0" i="0" u="none" strike="noStrike" dirty="0">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33"/>
                  </a:ext>
                </a:extLst>
              </a:tr>
              <a:tr h="111296">
                <a:tc>
                  <a:txBody>
                    <a:bodyPr/>
                    <a:lstStyle/>
                    <a:p>
                      <a:pPr algn="l" fontAlgn="ctr"/>
                      <a:r>
                        <a:rPr lang="en-US" sz="700" u="none" strike="noStrike" dirty="0">
                          <a:effectLst/>
                        </a:rPr>
                        <a:t> BDG-FPISO </a:t>
                      </a:r>
                      <a:endParaRPr lang="en-US" sz="700" b="0" i="0" u="none" strike="noStrike" dirty="0">
                        <a:solidFill>
                          <a:srgbClr val="000000"/>
                        </a:solidFill>
                        <a:effectLst/>
                        <a:latin typeface="Calibri" charset="0"/>
                      </a:endParaRPr>
                    </a:p>
                  </a:txBody>
                  <a:tcPr marL="5657" marR="5657" marT="5657" marB="0" anchor="ctr"/>
                </a:tc>
                <a:tc>
                  <a:txBody>
                    <a:bodyPr/>
                    <a:lstStyle/>
                    <a:p>
                      <a:pPr algn="l" fontAlgn="ctr"/>
                      <a:r>
                        <a:rPr lang="en-US" sz="700" u="none" strike="noStrike" dirty="0">
                          <a:effectLst/>
                        </a:rPr>
                        <a:t> </a:t>
                      </a:r>
                      <a:r>
                        <a:rPr lang="en-US" sz="700" u="none" strike="noStrike" dirty="0" err="1">
                          <a:effectLst/>
                        </a:rPr>
                        <a:t>Indala</a:t>
                      </a:r>
                      <a:r>
                        <a:rPr lang="en-US" sz="700" u="none" strike="noStrike" dirty="0">
                          <a:effectLst/>
                        </a:rPr>
                        <a:t> </a:t>
                      </a:r>
                      <a:r>
                        <a:rPr lang="en-US" sz="700" u="none" strike="noStrike" dirty="0" err="1">
                          <a:effectLst/>
                        </a:rPr>
                        <a:t>FlexISO</a:t>
                      </a:r>
                      <a:r>
                        <a:rPr lang="en-US" sz="700" u="none" strike="noStrike" dirty="0">
                          <a:effectLst/>
                        </a:rPr>
                        <a:t> 30mil Card 26 bit FC 75 </a:t>
                      </a:r>
                      <a:endParaRPr lang="en-US" sz="700" b="0" i="0" u="none" strike="noStrike" dirty="0">
                        <a:solidFill>
                          <a:srgbClr val="000000"/>
                        </a:solidFill>
                        <a:effectLst/>
                        <a:latin typeface="Calibri" charset="0"/>
                      </a:endParaRPr>
                    </a:p>
                  </a:txBody>
                  <a:tcPr marL="5657" marR="5657" marT="5657" marB="0" anchor="ctr"/>
                </a:tc>
                <a:tc>
                  <a:txBody>
                    <a:bodyPr/>
                    <a:lstStyle/>
                    <a:p>
                      <a:pPr algn="r" fontAlgn="b"/>
                      <a:r>
                        <a:rPr lang="is-IS" sz="700" u="none" strike="noStrike">
                          <a:effectLst/>
                        </a:rPr>
                        <a:t>100</a:t>
                      </a:r>
                      <a:endParaRPr lang="is-IS" sz="700" b="0" i="0" u="none" strike="noStrike">
                        <a:solidFill>
                          <a:srgbClr val="000000"/>
                        </a:solidFill>
                        <a:effectLst/>
                        <a:latin typeface="Calibri" charset="0"/>
                      </a:endParaRPr>
                    </a:p>
                  </a:txBody>
                  <a:tcPr marL="5657" marR="5657" marT="5657" marB="0" anchor="b"/>
                </a:tc>
                <a:tc>
                  <a:txBody>
                    <a:bodyPr/>
                    <a:lstStyle/>
                    <a:p>
                      <a:pPr algn="l" fontAlgn="b"/>
                      <a:r>
                        <a:rPr lang="en-US" sz="700" u="none" strike="noStrike" dirty="0">
                          <a:effectLst/>
                        </a:rPr>
                        <a:t>https://</a:t>
                      </a:r>
                      <a:r>
                        <a:rPr lang="en-US" sz="700" u="none" strike="noStrike" dirty="0" err="1">
                          <a:effectLst/>
                        </a:rPr>
                        <a:t>www.rfideas.com</a:t>
                      </a:r>
                      <a:r>
                        <a:rPr lang="en-US" sz="700" u="none" strike="noStrike" dirty="0">
                          <a:effectLst/>
                        </a:rPr>
                        <a:t>/products/credentials</a:t>
                      </a:r>
                      <a:endParaRPr lang="en-US" sz="700" b="0" i="0" u="none" strike="noStrike" dirty="0">
                        <a:solidFill>
                          <a:srgbClr val="000000"/>
                        </a:solidFill>
                        <a:effectLst/>
                        <a:latin typeface="Calibri" charset="0"/>
                      </a:endParaRPr>
                    </a:p>
                  </a:txBody>
                  <a:tcPr marL="5657" marR="5657" marT="5657" marB="0" anchor="b"/>
                </a:tc>
                <a:extLst>
                  <a:ext uri="{0D108BD9-81ED-4DB2-BD59-A6C34878D82A}">
                    <a16:rowId xmlns:a16="http://schemas.microsoft.com/office/drawing/2014/main" val="10034"/>
                  </a:ext>
                </a:extLst>
              </a:tr>
            </a:tbl>
          </a:graphicData>
        </a:graphic>
      </p:graphicFrame>
    </p:spTree>
    <p:extLst>
      <p:ext uri="{BB962C8B-B14F-4D97-AF65-F5344CB8AC3E}">
        <p14:creationId xmlns:p14="http://schemas.microsoft.com/office/powerpoint/2010/main" val="1533732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3" name="Footer Placeholder 2"/>
          <p:cNvSpPr>
            <a:spLocks noGrp="1"/>
          </p:cNvSpPr>
          <p:nvPr>
            <p:ph type="ftr" sz="quarter" idx="11"/>
          </p:nvPr>
        </p:nvSpPr>
        <p:spPr/>
        <p:txBody>
          <a:bodyPr/>
          <a:lstStyle/>
          <a:p>
            <a:pPr defTabSz="457200"/>
            <a:r>
              <a:rPr lang="en-US" dirty="0" err="1">
                <a:solidFill>
                  <a:prstClr val="white"/>
                </a:solidFill>
              </a:rPr>
              <a:t>Routeco</a:t>
            </a:r>
            <a:r>
              <a:rPr lang="en-US" dirty="0">
                <a:solidFill>
                  <a:prstClr val="white"/>
                </a:solidFill>
              </a:rPr>
              <a:t> Live 2018</a:t>
            </a:r>
          </a:p>
        </p:txBody>
      </p:sp>
      <p:graphicFrame>
        <p:nvGraphicFramePr>
          <p:cNvPr id="8" name="Picture Placeholder 7"/>
          <p:cNvGraphicFramePr>
            <a:graphicFrameLocks noGrp="1"/>
          </p:cNvGraphicFramePr>
          <p:nvPr>
            <p:ph type="pic" sz="quarter" idx="14"/>
            <p:extLst/>
          </p:nvPr>
        </p:nvGraphicFramePr>
        <p:xfrm>
          <a:off x="342900" y="1175631"/>
          <a:ext cx="2362200" cy="3132151"/>
        </p:xfrm>
        <a:graphic>
          <a:graphicData uri="http://schemas.openxmlformats.org/drawingml/2006/table">
            <a:tbl>
              <a:tblPr firstRow="1" firstCol="1" bandRow="1"/>
              <a:tblGrid>
                <a:gridCol w="2362200">
                  <a:extLst>
                    <a:ext uri="{9D8B030D-6E8A-4147-A177-3AD203B41FA5}">
                      <a16:colId xmlns:a16="http://schemas.microsoft.com/office/drawing/2014/main" val="20000"/>
                    </a:ext>
                  </a:extLst>
                </a:gridCol>
              </a:tblGrid>
              <a:tr h="388951">
                <a:tc>
                  <a:txBody>
                    <a:bodyPr/>
                    <a:lstStyle/>
                    <a:p>
                      <a:pPr marL="0" marR="0" algn="ctr">
                        <a:spcBef>
                          <a:spcPts val="0"/>
                        </a:spcBef>
                        <a:spcAft>
                          <a:spcPts val="0"/>
                        </a:spcAft>
                      </a:pPr>
                      <a:r>
                        <a:rPr lang="en-US" sz="1400" b="1" kern="1200" dirty="0">
                          <a:solidFill>
                            <a:srgbClr val="000000"/>
                          </a:solidFill>
                          <a:effectLst/>
                          <a:latin typeface="Calibri"/>
                          <a:ea typeface="Calibri"/>
                          <a:cs typeface="+mn-cs"/>
                        </a:rPr>
                        <a:t>RESOURCES</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751">
                <a:tc>
                  <a:txBody>
                    <a:bodyPr/>
                    <a:lstStyle/>
                    <a:p>
                      <a:pPr marL="0" marR="0" algn="ctr">
                        <a:lnSpc>
                          <a:spcPts val="1205"/>
                        </a:lnSpc>
                        <a:spcBef>
                          <a:spcPts val="0"/>
                        </a:spcBef>
                        <a:spcAft>
                          <a:spcPts val="0"/>
                        </a:spcAft>
                      </a:pPr>
                      <a:endParaRPr lang="en-US" sz="900" dirty="0">
                        <a:effectLst/>
                        <a:latin typeface="Helvetica"/>
                        <a:ea typeface="Calibri"/>
                        <a:hlinkClick r:id="rId2"/>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3"/>
                        </a:rPr>
                        <a:t>EIP Setup Manual</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4"/>
                        </a:rPr>
                        <a:t>pcProx Plus AKB-P EDS File</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fr-FR" sz="800" dirty="0">
                          <a:effectLst/>
                          <a:latin typeface="Helvetica"/>
                          <a:ea typeface="Calibri"/>
                          <a:hlinkClick r:id="rId5"/>
                        </a:rPr>
                        <a:t>Compact Logix PLC Sample Code</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6"/>
                        </a:rPr>
                        <a:t>Rockwell HOTT Training Guide</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7"/>
                        </a:rPr>
                        <a:t>Rockwell Application Brief</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8"/>
                        </a:rPr>
                        <a:t>Application Brief Manufacturing</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9"/>
                        </a:rPr>
                        <a:t>Interactive Manufacturing Facility</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10"/>
                        </a:rPr>
                        <a:t>Rockwell Knowledge Base</a:t>
                      </a:r>
                      <a:endParaRPr lang="en-US" sz="800" dirty="0">
                        <a:effectLst/>
                        <a:latin typeface="Helvetica"/>
                        <a:ea typeface="Calibri"/>
                      </a:endParaRPr>
                    </a:p>
                    <a:p>
                      <a:pPr marL="0" marR="0" algn="ctr">
                        <a:lnSpc>
                          <a:spcPts val="1205"/>
                        </a:lnSpc>
                        <a:spcBef>
                          <a:spcPts val="0"/>
                        </a:spcBef>
                        <a:spcAft>
                          <a:spcPts val="0"/>
                        </a:spcAft>
                      </a:pPr>
                      <a:endParaRPr lang="en-US" sz="1050" dirty="0">
                        <a:effectLst/>
                        <a:latin typeface="Helvetica"/>
                        <a:ea typeface="Calibri"/>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itle 6"/>
          <p:cNvSpPr>
            <a:spLocks noGrp="1"/>
          </p:cNvSpPr>
          <p:nvPr>
            <p:ph type="title"/>
          </p:nvPr>
        </p:nvSpPr>
        <p:spPr>
          <a:xfrm>
            <a:off x="0" y="205978"/>
            <a:ext cx="8686800" cy="594122"/>
          </a:xfrm>
        </p:spPr>
        <p:txBody>
          <a:bodyPr>
            <a:noAutofit/>
          </a:bodyPr>
          <a:lstStyle/>
          <a:p>
            <a:r>
              <a:rPr lang="en-US" sz="2300" i="0" dirty="0"/>
              <a:t>Resources - https://www.rfideas.com/industry/rockwell</a:t>
            </a:r>
          </a:p>
        </p:txBody>
      </p:sp>
      <p:pic>
        <p:nvPicPr>
          <p:cNvPr id="10" name="Picture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92182" y="2072136"/>
            <a:ext cx="1901556" cy="2240629"/>
          </a:xfrm>
          <a:prstGeom prst="rect">
            <a:avLst/>
          </a:prstGeom>
        </p:spPr>
      </p:pic>
      <p:graphicFrame>
        <p:nvGraphicFramePr>
          <p:cNvPr id="14" name="Table 13"/>
          <p:cNvGraphicFramePr>
            <a:graphicFrameLocks noGrp="1"/>
          </p:cNvGraphicFramePr>
          <p:nvPr>
            <p:extLst/>
          </p:nvPr>
        </p:nvGraphicFramePr>
        <p:xfrm>
          <a:off x="2861860" y="4122965"/>
          <a:ext cx="2362200" cy="918142"/>
        </p:xfrm>
        <a:graphic>
          <a:graphicData uri="http://schemas.openxmlformats.org/drawingml/2006/table">
            <a:tbl>
              <a:tblPr firstRow="1" firstCol="1" bandRow="1"/>
              <a:tblGrid>
                <a:gridCol w="2362200">
                  <a:extLst>
                    <a:ext uri="{9D8B030D-6E8A-4147-A177-3AD203B41FA5}">
                      <a16:colId xmlns:a16="http://schemas.microsoft.com/office/drawing/2014/main" val="20000"/>
                    </a:ext>
                  </a:extLst>
                </a:gridCol>
              </a:tblGrid>
              <a:tr h="918142">
                <a:tc>
                  <a:txBody>
                    <a:bodyPr/>
                    <a:lstStyle/>
                    <a:p>
                      <a:pPr marL="0" marR="0" algn="ctr">
                        <a:lnSpc>
                          <a:spcPts val="1205"/>
                        </a:lnSpc>
                        <a:spcBef>
                          <a:spcPts val="0"/>
                        </a:spcBef>
                        <a:spcAft>
                          <a:spcPts val="0"/>
                        </a:spcAft>
                      </a:pPr>
                      <a:endParaRPr lang="en-US" sz="900" dirty="0">
                        <a:effectLst/>
                        <a:latin typeface="Helvetica"/>
                        <a:ea typeface="Calibri"/>
                        <a:hlinkClick r:id="rId2"/>
                      </a:endParaRPr>
                    </a:p>
                    <a:p>
                      <a:pPr marL="0" marR="0" algn="ctr">
                        <a:lnSpc>
                          <a:spcPts val="1205"/>
                        </a:lnSpc>
                        <a:spcBef>
                          <a:spcPts val="0"/>
                        </a:spcBef>
                        <a:spcAft>
                          <a:spcPts val="0"/>
                        </a:spcAft>
                      </a:pPr>
                      <a:r>
                        <a:rPr lang="en-US" sz="800" dirty="0">
                          <a:effectLst/>
                          <a:latin typeface="Helvetica"/>
                          <a:ea typeface="Calibri"/>
                          <a:hlinkClick r:id="rId2"/>
                        </a:rPr>
                        <a:t>FactoryTalk View ME Quick Start Guide</a:t>
                      </a:r>
                      <a:endParaRPr lang="en-US" sz="800" dirty="0">
                        <a:effectLst/>
                        <a:latin typeface="Helvetica"/>
                        <a:ea typeface="Calibri"/>
                      </a:endParaRPr>
                    </a:p>
                    <a:p>
                      <a:pPr marL="0" marR="0" algn="ctr">
                        <a:lnSpc>
                          <a:spcPts val="1205"/>
                        </a:lnSpc>
                        <a:spcBef>
                          <a:spcPts val="0"/>
                        </a:spcBef>
                        <a:spcAft>
                          <a:spcPts val="0"/>
                        </a:spcAft>
                      </a:pPr>
                      <a:r>
                        <a:rPr lang="en-US" sz="800" dirty="0">
                          <a:effectLst/>
                          <a:latin typeface="Helvetica"/>
                          <a:ea typeface="Calibri"/>
                          <a:hlinkClick r:id="rId12"/>
                        </a:rPr>
                        <a:t>FactoryTalk View SE QuickStart Guide &amp; Files</a:t>
                      </a:r>
                      <a:endParaRPr lang="en-US" sz="800" dirty="0">
                        <a:effectLst/>
                        <a:latin typeface="Helvetica"/>
                        <a:ea typeface="Calibri"/>
                      </a:endParaRPr>
                    </a:p>
                    <a:p>
                      <a:pPr marL="0" marR="0" algn="ctr">
                        <a:lnSpc>
                          <a:spcPts val="1205"/>
                        </a:lnSpc>
                        <a:spcBef>
                          <a:spcPts val="0"/>
                        </a:spcBef>
                        <a:spcAft>
                          <a:spcPts val="0"/>
                        </a:spcAft>
                      </a:pPr>
                      <a:endParaRPr lang="en-US" sz="800" dirty="0">
                        <a:effectLst/>
                        <a:latin typeface="Helvetica"/>
                        <a:ea typeface="Calibri"/>
                      </a:endParaRPr>
                    </a:p>
                    <a:p>
                      <a:pPr marL="0" marR="0" algn="ctr">
                        <a:lnSpc>
                          <a:spcPts val="1205"/>
                        </a:lnSpc>
                        <a:spcBef>
                          <a:spcPts val="0"/>
                        </a:spcBef>
                        <a:spcAft>
                          <a:spcPts val="0"/>
                        </a:spcAft>
                      </a:pPr>
                      <a:endParaRPr lang="en-US" sz="1050" dirty="0">
                        <a:effectLst/>
                        <a:latin typeface="Helvetica"/>
                        <a:ea typeface="Calibri"/>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92182" y="900441"/>
            <a:ext cx="5877289" cy="1071354"/>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730704" y="2072136"/>
            <a:ext cx="2364721" cy="2103013"/>
          </a:xfrm>
          <a:prstGeom prst="rect">
            <a:avLst/>
          </a:prstGeom>
        </p:spPr>
      </p:pic>
    </p:spTree>
    <p:extLst>
      <p:ext uri="{BB962C8B-B14F-4D97-AF65-F5344CB8AC3E}">
        <p14:creationId xmlns:p14="http://schemas.microsoft.com/office/powerpoint/2010/main" val="109493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3581" y="842370"/>
            <a:ext cx="6627162" cy="277265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48218" tIns="24110" rIns="48218" bIns="24110" rtlCol="0" anchor="ctr"/>
          <a:lstStyle/>
          <a:p>
            <a:pPr algn="ctr"/>
            <a:endParaRPr lang="en-US" sz="700" dirty="0"/>
          </a:p>
        </p:txBody>
      </p:sp>
      <p:sp>
        <p:nvSpPr>
          <p:cNvPr id="49156" name="Text Box 4"/>
          <p:cNvSpPr txBox="1">
            <a:spLocks noChangeArrowheads="1"/>
          </p:cNvSpPr>
          <p:nvPr/>
        </p:nvSpPr>
        <p:spPr bwMode="auto">
          <a:xfrm>
            <a:off x="76304" y="225083"/>
            <a:ext cx="7472501" cy="523220"/>
          </a:xfrm>
          <a:prstGeom prst="rect">
            <a:avLst/>
          </a:prstGeom>
          <a:noFill/>
          <a:ln w="9525">
            <a:noFill/>
            <a:miter lim="800000"/>
            <a:headEnd/>
            <a:tailEnd/>
          </a:ln>
          <a:effectLst/>
        </p:spPr>
        <p:txBody>
          <a:bodyPr wrap="square">
            <a:spAutoFit/>
          </a:bodyPr>
          <a:lstStyle/>
          <a:p>
            <a:pPr>
              <a:defRPr/>
            </a:pPr>
            <a:r>
              <a:rPr lang="en-US" sz="2800" b="1" dirty="0">
                <a:solidFill>
                  <a:srgbClr val="C00000"/>
                </a:solidFill>
                <a:latin typeface="Arial" panose="020B0604020202020204" pitchFamily="34" charset="0"/>
                <a:cs typeface="Arial" panose="020B0604020202020204" pitchFamily="34" charset="0"/>
              </a:rPr>
              <a:t>How Do I Identify Customers Credentials?</a:t>
            </a:r>
          </a:p>
        </p:txBody>
      </p:sp>
      <p:sp>
        <p:nvSpPr>
          <p:cNvPr id="49183" name="Rectangle 8"/>
          <p:cNvSpPr>
            <a:spLocks noChangeArrowheads="1"/>
          </p:cNvSpPr>
          <p:nvPr/>
        </p:nvSpPr>
        <p:spPr bwMode="auto">
          <a:xfrm>
            <a:off x="1355714" y="4002285"/>
            <a:ext cx="1771650" cy="342900"/>
          </a:xfrm>
          <a:prstGeom prst="rect">
            <a:avLst/>
          </a:prstGeom>
          <a:noFill/>
          <a:ln w="9525">
            <a:noFill/>
            <a:miter lim="800000"/>
            <a:headEnd/>
            <a:tailEnd/>
          </a:ln>
        </p:spPr>
        <p:txBody>
          <a:bodyPr anchor="ctr"/>
          <a:lstStyle/>
          <a:p>
            <a:pPr algn="ctr"/>
            <a:endParaRPr lang="en-US" sz="1050" i="1">
              <a:solidFill>
                <a:schemeClr val="bg1"/>
              </a:solidFill>
            </a:endParaRPr>
          </a:p>
        </p:txBody>
      </p:sp>
      <p:graphicFrame>
        <p:nvGraphicFramePr>
          <p:cNvPr id="49160" name="Object 8"/>
          <p:cNvGraphicFramePr>
            <a:graphicFrameLocks noChangeAspect="1"/>
          </p:cNvGraphicFramePr>
          <p:nvPr>
            <p:extLst/>
          </p:nvPr>
        </p:nvGraphicFramePr>
        <p:xfrm>
          <a:off x="207500" y="4123231"/>
          <a:ext cx="518555" cy="206642"/>
        </p:xfrm>
        <a:graphic>
          <a:graphicData uri="http://schemas.openxmlformats.org/presentationml/2006/ole">
            <mc:AlternateContent xmlns:mc="http://schemas.openxmlformats.org/markup-compatibility/2006">
              <mc:Choice xmlns:v="urn:schemas-microsoft-com:vml" Requires="v">
                <p:oleObj spid="_x0000_s1117" name="Document" r:id="rId4" imgW="912240" imgH="363960" progId="Word.Document.8">
                  <p:embed/>
                </p:oleObj>
              </mc:Choice>
              <mc:Fallback>
                <p:oleObj name="Document" r:id="rId4" imgW="912240" imgH="363960" progId="Word.Document.8">
                  <p:embed/>
                  <p:pic>
                    <p:nvPicPr>
                      <p:cNvPr id="4916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00" y="4123231"/>
                        <a:ext cx="518555" cy="206642"/>
                      </a:xfrm>
                      <a:prstGeom prst="rect">
                        <a:avLst/>
                      </a:prstGeom>
                      <a:noFill/>
                      <a:ln>
                        <a:noFill/>
                      </a:ln>
                      <a:effectLst/>
                      <a:extLst/>
                    </p:spPr>
                  </p:pic>
                </p:oleObj>
              </mc:Fallback>
            </mc:AlternateContent>
          </a:graphicData>
        </a:graphic>
      </p:graphicFrame>
      <p:graphicFrame>
        <p:nvGraphicFramePr>
          <p:cNvPr id="49163" name="Object 11"/>
          <p:cNvGraphicFramePr>
            <a:graphicFrameLocks noChangeAspect="1"/>
          </p:cNvGraphicFramePr>
          <p:nvPr>
            <p:extLst/>
          </p:nvPr>
        </p:nvGraphicFramePr>
        <p:xfrm>
          <a:off x="2076760" y="4480456"/>
          <a:ext cx="825789" cy="239393"/>
        </p:xfrm>
        <a:graphic>
          <a:graphicData uri="http://schemas.openxmlformats.org/presentationml/2006/ole">
            <mc:AlternateContent xmlns:mc="http://schemas.openxmlformats.org/markup-compatibility/2006">
              <mc:Choice xmlns:v="urn:schemas-microsoft-com:vml" Requires="v">
                <p:oleObj spid="_x0000_s1118" name="Document" r:id="rId6" imgW="1452960" imgH="420480" progId="Word.Document.8">
                  <p:embed/>
                </p:oleObj>
              </mc:Choice>
              <mc:Fallback>
                <p:oleObj name="Document" r:id="rId6" imgW="1452960" imgH="420480" progId="Word.Document.8">
                  <p:embed/>
                  <p:pic>
                    <p:nvPicPr>
                      <p:cNvPr id="4916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760" y="4480456"/>
                        <a:ext cx="825789" cy="239393"/>
                      </a:xfrm>
                      <a:prstGeom prst="rect">
                        <a:avLst/>
                      </a:prstGeom>
                      <a:noFill/>
                      <a:ln>
                        <a:noFill/>
                      </a:ln>
                      <a:effectLst/>
                      <a:extLst/>
                    </p:spPr>
                  </p:pic>
                </p:oleObj>
              </mc:Fallback>
            </mc:AlternateContent>
          </a:graphicData>
        </a:graphic>
      </p:graphicFrame>
      <p:graphicFrame>
        <p:nvGraphicFramePr>
          <p:cNvPr id="49164" name="Object 12"/>
          <p:cNvGraphicFramePr>
            <a:graphicFrameLocks noChangeAspect="1"/>
          </p:cNvGraphicFramePr>
          <p:nvPr>
            <p:extLst/>
          </p:nvPr>
        </p:nvGraphicFramePr>
        <p:xfrm>
          <a:off x="7262237" y="4058786"/>
          <a:ext cx="524013" cy="354801"/>
        </p:xfrm>
        <a:graphic>
          <a:graphicData uri="http://schemas.openxmlformats.org/presentationml/2006/ole">
            <mc:AlternateContent xmlns:mc="http://schemas.openxmlformats.org/markup-compatibility/2006">
              <mc:Choice xmlns:v="urn:schemas-microsoft-com:vml" Requires="v">
                <p:oleObj spid="_x0000_s1119" name="CorelDRAW" r:id="rId8" imgW="204480" imgH="138240" progId="CorelDRAW.Graphic.13">
                  <p:embed/>
                </p:oleObj>
              </mc:Choice>
              <mc:Fallback>
                <p:oleObj name="CorelDRAW" r:id="rId8" imgW="204480" imgH="138240" progId="CorelDRAW.Graphic.13">
                  <p:embed/>
                  <p:pic>
                    <p:nvPicPr>
                      <p:cNvPr id="49164"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2237" y="4058786"/>
                        <a:ext cx="524013" cy="354801"/>
                      </a:xfrm>
                      <a:prstGeom prst="rect">
                        <a:avLst/>
                      </a:prstGeom>
                      <a:noFill/>
                      <a:ln>
                        <a:noFill/>
                      </a:ln>
                      <a:effectLst/>
                      <a:extLst/>
                    </p:spPr>
                  </p:pic>
                </p:oleObj>
              </mc:Fallback>
            </mc:AlternateContent>
          </a:graphicData>
        </a:graphic>
      </p:graphicFrame>
      <p:graphicFrame>
        <p:nvGraphicFramePr>
          <p:cNvPr id="49168" name="Object 16"/>
          <p:cNvGraphicFramePr>
            <a:graphicFrameLocks noChangeAspect="1"/>
          </p:cNvGraphicFramePr>
          <p:nvPr>
            <p:extLst/>
          </p:nvPr>
        </p:nvGraphicFramePr>
        <p:xfrm>
          <a:off x="1127007" y="4089479"/>
          <a:ext cx="697905" cy="276043"/>
        </p:xfrm>
        <a:graphic>
          <a:graphicData uri="http://schemas.openxmlformats.org/presentationml/2006/ole">
            <mc:AlternateContent xmlns:mc="http://schemas.openxmlformats.org/markup-compatibility/2006">
              <mc:Choice xmlns:v="urn:schemas-microsoft-com:vml" Requires="v">
                <p:oleObj spid="_x0000_s1120" name="Document" r:id="rId10" imgW="1227240" imgH="485280" progId="Word.Document.8">
                  <p:embed/>
                </p:oleObj>
              </mc:Choice>
              <mc:Fallback>
                <p:oleObj name="Document" r:id="rId10" imgW="1227240" imgH="485280" progId="Word.Document.8">
                  <p:embed/>
                  <p:pic>
                    <p:nvPicPr>
                      <p:cNvPr id="49168"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007" y="4089479"/>
                        <a:ext cx="697905" cy="276043"/>
                      </a:xfrm>
                      <a:prstGeom prst="rect">
                        <a:avLst/>
                      </a:prstGeom>
                      <a:noFill/>
                      <a:ln>
                        <a:noFill/>
                      </a:ln>
                      <a:effectLst/>
                      <a:extLst/>
                    </p:spPr>
                  </p:pic>
                </p:oleObj>
              </mc:Fallback>
            </mc:AlternateContent>
          </a:graphicData>
        </a:graphic>
      </p:graphicFrame>
      <p:graphicFrame>
        <p:nvGraphicFramePr>
          <p:cNvPr id="49169" name="Object 17"/>
          <p:cNvGraphicFramePr>
            <a:graphicFrameLocks noChangeAspect="1"/>
          </p:cNvGraphicFramePr>
          <p:nvPr>
            <p:extLst/>
          </p:nvPr>
        </p:nvGraphicFramePr>
        <p:xfrm>
          <a:off x="7735169" y="4072231"/>
          <a:ext cx="672952" cy="308014"/>
        </p:xfrm>
        <a:graphic>
          <a:graphicData uri="http://schemas.openxmlformats.org/presentationml/2006/ole">
            <mc:AlternateContent xmlns:mc="http://schemas.openxmlformats.org/markup-compatibility/2006">
              <mc:Choice xmlns:v="urn:schemas-microsoft-com:vml" Requires="v">
                <p:oleObj spid="_x0000_s1121" name="CorelDRAW" r:id="rId12" imgW="260640" imgH="118800" progId="CorelDRAW.Graphic.13">
                  <p:embed/>
                </p:oleObj>
              </mc:Choice>
              <mc:Fallback>
                <p:oleObj name="CorelDRAW" r:id="rId12" imgW="260640" imgH="118800" progId="CorelDRAW.Graphic.13">
                  <p:embed/>
                  <p:pic>
                    <p:nvPicPr>
                      <p:cNvPr id="49169"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5169" y="4072231"/>
                        <a:ext cx="672952" cy="308014"/>
                      </a:xfrm>
                      <a:prstGeom prst="rect">
                        <a:avLst/>
                      </a:prstGeom>
                      <a:noFill/>
                      <a:ln>
                        <a:noFill/>
                      </a:ln>
                      <a:effectLst/>
                      <a:extLst/>
                    </p:spPr>
                  </p:pic>
                </p:oleObj>
              </mc:Fallback>
            </mc:AlternateContent>
          </a:graphicData>
        </a:graphic>
      </p:graphicFrame>
      <p:sp>
        <p:nvSpPr>
          <p:cNvPr id="49186" name="Text Box 22"/>
          <p:cNvSpPr txBox="1">
            <a:spLocks noChangeArrowheads="1"/>
          </p:cNvSpPr>
          <p:nvPr/>
        </p:nvSpPr>
        <p:spPr bwMode="auto">
          <a:xfrm>
            <a:off x="4434930" y="4094795"/>
            <a:ext cx="1270997" cy="276999"/>
          </a:xfrm>
          <a:prstGeom prst="rect">
            <a:avLst/>
          </a:prstGeom>
          <a:noFill/>
          <a:ln w="9525">
            <a:noFill/>
            <a:miter lim="800000"/>
            <a:headEnd/>
            <a:tailEnd/>
          </a:ln>
        </p:spPr>
        <p:txBody>
          <a:bodyPr wrap="square">
            <a:spAutoFit/>
          </a:bodyPr>
          <a:lstStyle/>
          <a:p>
            <a:pPr>
              <a:spcBef>
                <a:spcPct val="50000"/>
              </a:spcBef>
            </a:pPr>
            <a:r>
              <a:rPr lang="en-US" sz="1200" dirty="0">
                <a:latin typeface="Arial Black" panose="020B0A04020102020204" pitchFamily="34" charset="0"/>
              </a:rPr>
              <a:t>ISO 14443A</a:t>
            </a:r>
          </a:p>
        </p:txBody>
      </p:sp>
      <p:sp>
        <p:nvSpPr>
          <p:cNvPr id="49187" name="Text Box 23"/>
          <p:cNvSpPr txBox="1">
            <a:spLocks noChangeArrowheads="1"/>
          </p:cNvSpPr>
          <p:nvPr/>
        </p:nvSpPr>
        <p:spPr bwMode="auto">
          <a:xfrm>
            <a:off x="2022621" y="4095751"/>
            <a:ext cx="1246854" cy="276999"/>
          </a:xfrm>
          <a:prstGeom prst="rect">
            <a:avLst/>
          </a:prstGeom>
          <a:noFill/>
          <a:ln w="9525">
            <a:noFill/>
            <a:miter lim="800000"/>
            <a:headEnd/>
            <a:tailEnd/>
          </a:ln>
        </p:spPr>
        <p:txBody>
          <a:bodyPr wrap="square">
            <a:spAutoFit/>
          </a:bodyPr>
          <a:lstStyle/>
          <a:p>
            <a:pPr>
              <a:spcBef>
                <a:spcPct val="50000"/>
              </a:spcBef>
            </a:pPr>
            <a:r>
              <a:rPr lang="en-US" sz="1200" dirty="0">
                <a:latin typeface="Arial Black" panose="020B0A04020102020204" pitchFamily="34" charset="0"/>
              </a:rPr>
              <a:t>ISO15693</a:t>
            </a:r>
          </a:p>
        </p:txBody>
      </p:sp>
      <p:pic>
        <p:nvPicPr>
          <p:cNvPr id="49188" name="Picture 2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78840" y="4484894"/>
            <a:ext cx="987203" cy="177010"/>
          </a:xfrm>
          <a:prstGeom prst="rect">
            <a:avLst/>
          </a:prstGeom>
          <a:noFill/>
          <a:ln w="9525">
            <a:noFill/>
            <a:miter lim="800000"/>
            <a:headEnd/>
            <a:tailEnd/>
          </a:ln>
        </p:spPr>
      </p:pic>
      <p:grpSp>
        <p:nvGrpSpPr>
          <p:cNvPr id="49190" name="Group 29"/>
          <p:cNvGrpSpPr>
            <a:grpSpLocks/>
          </p:cNvGrpSpPr>
          <p:nvPr/>
        </p:nvGrpSpPr>
        <p:grpSpPr bwMode="auto">
          <a:xfrm>
            <a:off x="3831256" y="4142629"/>
            <a:ext cx="561443" cy="284403"/>
            <a:chOff x="5791200" y="4191000"/>
            <a:chExt cx="1143000" cy="704850"/>
          </a:xfrm>
        </p:grpSpPr>
        <p:graphicFrame>
          <p:nvGraphicFramePr>
            <p:cNvPr id="49161" name="Object 9"/>
            <p:cNvGraphicFramePr>
              <a:graphicFrameLocks noChangeAspect="1"/>
            </p:cNvGraphicFramePr>
            <p:nvPr/>
          </p:nvGraphicFramePr>
          <p:xfrm>
            <a:off x="5791200" y="4572000"/>
            <a:ext cx="1143000" cy="323850"/>
          </p:xfrm>
          <a:graphic>
            <a:graphicData uri="http://schemas.openxmlformats.org/presentationml/2006/ole">
              <mc:AlternateContent xmlns:mc="http://schemas.openxmlformats.org/markup-compatibility/2006">
                <mc:Choice xmlns:v="urn:schemas-microsoft-com:vml" Requires="v">
                  <p:oleObj spid="_x0000_s1122" name="CorelDRAW" r:id="rId15" imgW="294480" imgH="83520" progId="CorelDRAW.Graphic.13">
                    <p:embed/>
                  </p:oleObj>
                </mc:Choice>
                <mc:Fallback>
                  <p:oleObj name="CorelDRAW" r:id="rId15" imgW="294480" imgH="83520" progId="CorelDRAW.Graphic.13">
                    <p:embed/>
                    <p:pic>
                      <p:nvPicPr>
                        <p:cNvPr id="49161"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1200" y="4572000"/>
                          <a:ext cx="11430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78" name="Object 26"/>
            <p:cNvGraphicFramePr>
              <a:graphicFrameLocks noChangeAspect="1"/>
            </p:cNvGraphicFramePr>
            <p:nvPr/>
          </p:nvGraphicFramePr>
          <p:xfrm>
            <a:off x="5867400" y="4191000"/>
            <a:ext cx="1055688" cy="420688"/>
          </p:xfrm>
          <a:graphic>
            <a:graphicData uri="http://schemas.openxmlformats.org/presentationml/2006/ole">
              <mc:AlternateContent xmlns:mc="http://schemas.openxmlformats.org/markup-compatibility/2006">
                <mc:Choice xmlns:v="urn:schemas-microsoft-com:vml" Requires="v">
                  <p:oleObj spid="_x0000_s1123" name="Document" r:id="rId17" imgW="912240" imgH="363960" progId="Word.Document.8">
                    <p:embed/>
                  </p:oleObj>
                </mc:Choice>
                <mc:Fallback>
                  <p:oleObj name="Document" r:id="rId17" imgW="912240" imgH="363960" progId="Word.Document.8">
                    <p:embed/>
                    <p:pic>
                      <p:nvPicPr>
                        <p:cNvPr id="49178"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191000"/>
                          <a:ext cx="1055688"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7" name="Picture 26"/>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37324" y="4136259"/>
            <a:ext cx="427565" cy="427565"/>
          </a:xfrm>
          <a:prstGeom prst="rect">
            <a:avLst/>
          </a:prstGeom>
        </p:spPr>
      </p:pic>
      <p:pic>
        <p:nvPicPr>
          <p:cNvPr id="2" name="Picture 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22116" y="4480456"/>
            <a:ext cx="598880" cy="598880"/>
          </a:xfrm>
          <a:prstGeom prst="rect">
            <a:avLst/>
          </a:prstGeom>
        </p:spPr>
      </p:pic>
      <p:pic>
        <p:nvPicPr>
          <p:cNvPr id="4" name="Picture 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605161" y="4138868"/>
            <a:ext cx="846617" cy="178274"/>
          </a:xfrm>
          <a:prstGeom prst="rect">
            <a:avLst/>
          </a:prstGeom>
        </p:spPr>
      </p:pic>
      <p:pic>
        <p:nvPicPr>
          <p:cNvPr id="5" name="Picture 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385993" y="4083126"/>
            <a:ext cx="717147" cy="341356"/>
          </a:xfrm>
          <a:prstGeom prst="rect">
            <a:avLst/>
          </a:prstGeom>
        </p:spPr>
      </p:pic>
      <p:pic>
        <p:nvPicPr>
          <p:cNvPr id="6" name="Picture 5"/>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523701" y="3835448"/>
            <a:ext cx="696336" cy="696336"/>
          </a:xfrm>
          <a:prstGeom prst="rect">
            <a:avLst/>
          </a:prstGeom>
        </p:spPr>
      </p:pic>
      <p:sp>
        <p:nvSpPr>
          <p:cNvPr id="24" name="Rectangle 23"/>
          <p:cNvSpPr/>
          <p:nvPr/>
        </p:nvSpPr>
        <p:spPr>
          <a:xfrm>
            <a:off x="6726169" y="830686"/>
            <a:ext cx="2339194" cy="264819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48218" tIns="24110" rIns="48218" bIns="24110" rtlCol="0" anchor="ctr"/>
          <a:lstStyle/>
          <a:p>
            <a:pPr algn="ctr"/>
            <a:endParaRPr lang="en-US" sz="700" dirty="0"/>
          </a:p>
        </p:txBody>
      </p:sp>
      <p:sp>
        <p:nvSpPr>
          <p:cNvPr id="25" name="TextBox 24"/>
          <p:cNvSpPr txBox="1">
            <a:spLocks noChangeArrowheads="1"/>
          </p:cNvSpPr>
          <p:nvPr/>
        </p:nvSpPr>
        <p:spPr bwMode="auto">
          <a:xfrm>
            <a:off x="7069504" y="2009164"/>
            <a:ext cx="768144" cy="156413"/>
          </a:xfrm>
          <a:prstGeom prst="rect">
            <a:avLst/>
          </a:prstGeom>
          <a:noFill/>
          <a:ln w="9525">
            <a:noFill/>
            <a:miter lim="800000"/>
            <a:headEnd/>
            <a:tailEnd/>
          </a:ln>
        </p:spPr>
        <p:txBody>
          <a:bodyPr wrap="square" lIns="48218" tIns="24110" rIns="48218" bIns="24110">
            <a:spAutoFit/>
          </a:bodyPr>
          <a:lstStyle/>
          <a:p>
            <a:r>
              <a:rPr lang="en-US" sz="700" b="1" dirty="0">
                <a:latin typeface="Arial" charset="0"/>
              </a:rPr>
              <a:t>Clamshell</a:t>
            </a:r>
          </a:p>
        </p:txBody>
      </p:sp>
      <p:pic>
        <p:nvPicPr>
          <p:cNvPr id="29" name="Picture 28" descr="Clamshell.jpg"/>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099200" y="1076483"/>
            <a:ext cx="555601" cy="886205"/>
          </a:xfrm>
          <a:prstGeom prst="rect">
            <a:avLst/>
          </a:prstGeom>
          <a:noFill/>
          <a:ln w="9525">
            <a:noFill/>
            <a:miter lim="800000"/>
            <a:headEnd/>
            <a:tailEnd/>
          </a:ln>
          <a:effectLst>
            <a:outerShdw blurRad="215900" dist="228600" dir="2700000" algn="tl" rotWithShape="0">
              <a:prstClr val="black">
                <a:alpha val="40000"/>
              </a:prstClr>
            </a:outerShdw>
          </a:effectLst>
        </p:spPr>
      </p:pic>
      <p:pic>
        <p:nvPicPr>
          <p:cNvPr id="30" name="Picture 29" descr="isocard.jpg"/>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8250911" y="1054107"/>
            <a:ext cx="716311" cy="1009418"/>
          </a:xfrm>
          <a:prstGeom prst="rect">
            <a:avLst/>
          </a:prstGeom>
          <a:noFill/>
          <a:ln w="9525">
            <a:noFill/>
            <a:miter lim="800000"/>
            <a:headEnd/>
            <a:tailEnd/>
          </a:ln>
        </p:spPr>
      </p:pic>
      <p:sp>
        <p:nvSpPr>
          <p:cNvPr id="31" name="TextBox 30"/>
          <p:cNvSpPr txBox="1">
            <a:spLocks noChangeArrowheads="1"/>
          </p:cNvSpPr>
          <p:nvPr/>
        </p:nvSpPr>
        <p:spPr bwMode="auto">
          <a:xfrm>
            <a:off x="8245608" y="2045289"/>
            <a:ext cx="743918" cy="156413"/>
          </a:xfrm>
          <a:prstGeom prst="rect">
            <a:avLst/>
          </a:prstGeom>
          <a:noFill/>
          <a:ln w="9525">
            <a:noFill/>
            <a:miter lim="800000"/>
            <a:headEnd/>
            <a:tailEnd/>
          </a:ln>
        </p:spPr>
        <p:txBody>
          <a:bodyPr wrap="square" lIns="48218" tIns="24110" rIns="48218" bIns="24110">
            <a:spAutoFit/>
          </a:bodyPr>
          <a:lstStyle/>
          <a:p>
            <a:r>
              <a:rPr lang="en-US" sz="700" b="1" dirty="0">
                <a:latin typeface="Arial" charset="0"/>
              </a:rPr>
              <a:t>ISO 30mil</a:t>
            </a:r>
          </a:p>
        </p:txBody>
      </p:sp>
      <p:sp>
        <p:nvSpPr>
          <p:cNvPr id="32" name="Rectangle 31"/>
          <p:cNvSpPr>
            <a:spLocks noChangeArrowheads="1"/>
          </p:cNvSpPr>
          <p:nvPr/>
        </p:nvSpPr>
        <p:spPr bwMode="auto">
          <a:xfrm>
            <a:off x="8704159" y="1070273"/>
            <a:ext cx="118081" cy="889267"/>
          </a:xfrm>
          <a:prstGeom prst="rect">
            <a:avLst/>
          </a:prstGeom>
          <a:solidFill>
            <a:srgbClr val="000204"/>
          </a:solidFill>
          <a:ln w="9525" algn="ctr">
            <a:noFill/>
            <a:round/>
            <a:headEnd/>
            <a:tailEnd/>
          </a:ln>
        </p:spPr>
        <p:txBody>
          <a:bodyPr wrap="none" lIns="48218" tIns="24110" rIns="48218" bIns="24110"/>
          <a:lstStyle/>
          <a:p>
            <a:endParaRPr lang="en-US" sz="700" dirty="0"/>
          </a:p>
        </p:txBody>
      </p:sp>
      <p:pic>
        <p:nvPicPr>
          <p:cNvPr id="33" name="Picture 32" descr="IDPhoto.jp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280838" y="1605064"/>
            <a:ext cx="396421" cy="318361"/>
          </a:xfrm>
          <a:prstGeom prst="rect">
            <a:avLst/>
          </a:prstGeom>
          <a:noFill/>
          <a:ln w="9525">
            <a:noFill/>
            <a:miter lim="800000"/>
            <a:headEnd/>
            <a:tailEnd/>
          </a:ln>
        </p:spPr>
      </p:pic>
      <p:pic>
        <p:nvPicPr>
          <p:cNvPr id="34" name="Picture 33" descr="Barcode.jpg"/>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a:off x="8299640" y="1064056"/>
            <a:ext cx="154589" cy="531111"/>
          </a:xfrm>
          <a:prstGeom prst="rect">
            <a:avLst/>
          </a:prstGeom>
          <a:noFill/>
          <a:ln w="9525">
            <a:noFill/>
            <a:miter lim="800000"/>
            <a:headEnd/>
            <a:tailEnd/>
          </a:ln>
        </p:spPr>
      </p:pic>
      <p:pic>
        <p:nvPicPr>
          <p:cNvPr id="35" name="Picture 34" descr="KeyFobGroup.jpg"/>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7708772" y="2474156"/>
            <a:ext cx="1192322" cy="697944"/>
          </a:xfrm>
          <a:prstGeom prst="rect">
            <a:avLst/>
          </a:prstGeom>
          <a:noFill/>
          <a:ln w="9525">
            <a:noFill/>
            <a:miter lim="800000"/>
            <a:headEnd/>
            <a:tailEnd/>
          </a:ln>
        </p:spPr>
      </p:pic>
      <p:sp>
        <p:nvSpPr>
          <p:cNvPr id="36" name="TextBox 35"/>
          <p:cNvSpPr txBox="1">
            <a:spLocks noChangeArrowheads="1"/>
          </p:cNvSpPr>
          <p:nvPr/>
        </p:nvSpPr>
        <p:spPr bwMode="auto">
          <a:xfrm>
            <a:off x="7895766" y="3234521"/>
            <a:ext cx="1363014" cy="156413"/>
          </a:xfrm>
          <a:prstGeom prst="rect">
            <a:avLst/>
          </a:prstGeom>
          <a:noFill/>
          <a:ln w="9525">
            <a:noFill/>
            <a:miter lim="800000"/>
            <a:headEnd/>
            <a:tailEnd/>
          </a:ln>
        </p:spPr>
        <p:txBody>
          <a:bodyPr wrap="square" lIns="48218" tIns="24110" rIns="48218" bIns="24110">
            <a:spAutoFit/>
          </a:bodyPr>
          <a:lstStyle/>
          <a:p>
            <a:r>
              <a:rPr lang="en-US" sz="700" b="1" dirty="0">
                <a:latin typeface="Arial" charset="0"/>
              </a:rPr>
              <a:t>Key</a:t>
            </a:r>
            <a:r>
              <a:rPr lang="en-US" sz="700" b="1" dirty="0">
                <a:solidFill>
                  <a:schemeClr val="bg1"/>
                </a:solidFill>
                <a:latin typeface="Arial" charset="0"/>
              </a:rPr>
              <a:t> </a:t>
            </a:r>
            <a:r>
              <a:rPr lang="en-US" sz="700" b="1" dirty="0">
                <a:latin typeface="Arial" charset="0"/>
              </a:rPr>
              <a:t>fobs</a:t>
            </a:r>
            <a:r>
              <a:rPr lang="en-US" sz="700" b="1" dirty="0">
                <a:solidFill>
                  <a:schemeClr val="bg1"/>
                </a:solidFill>
                <a:latin typeface="Arial" charset="0"/>
              </a:rPr>
              <a:t> </a:t>
            </a:r>
            <a:r>
              <a:rPr lang="en-US" sz="700" b="1" dirty="0">
                <a:latin typeface="Arial" charset="0"/>
              </a:rPr>
              <a:t>and Tags</a:t>
            </a:r>
          </a:p>
        </p:txBody>
      </p:sp>
      <p:pic>
        <p:nvPicPr>
          <p:cNvPr id="38" name="Picture 3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752870" y="2227998"/>
            <a:ext cx="982299" cy="547281"/>
          </a:xfrm>
          <a:prstGeom prst="rect">
            <a:avLst/>
          </a:prstGeom>
        </p:spPr>
      </p:pic>
      <p:sp>
        <p:nvSpPr>
          <p:cNvPr id="39" name="TextBox 38"/>
          <p:cNvSpPr txBox="1">
            <a:spLocks noChangeArrowheads="1"/>
          </p:cNvSpPr>
          <p:nvPr/>
        </p:nvSpPr>
        <p:spPr bwMode="auto">
          <a:xfrm>
            <a:off x="7054006" y="3234520"/>
            <a:ext cx="647017" cy="156413"/>
          </a:xfrm>
          <a:prstGeom prst="rect">
            <a:avLst/>
          </a:prstGeom>
          <a:noFill/>
          <a:ln w="9525">
            <a:noFill/>
            <a:miter lim="800000"/>
            <a:headEnd/>
            <a:tailEnd/>
          </a:ln>
        </p:spPr>
        <p:txBody>
          <a:bodyPr wrap="square" lIns="48218" tIns="24110" rIns="48218" bIns="24110">
            <a:spAutoFit/>
          </a:bodyPr>
          <a:lstStyle/>
          <a:p>
            <a:r>
              <a:rPr lang="en-US" sz="700" b="1">
                <a:latin typeface="Arial" charset="0"/>
              </a:rPr>
              <a:t>Stickers</a:t>
            </a:r>
            <a:endParaRPr lang="en-US" sz="700" b="1" dirty="0">
              <a:latin typeface="Arial" charset="0"/>
            </a:endParaRPr>
          </a:p>
        </p:txBody>
      </p:sp>
      <p:pic>
        <p:nvPicPr>
          <p:cNvPr id="37" name="Picture 36"/>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046674" y="2730766"/>
            <a:ext cx="451080" cy="451080"/>
          </a:xfrm>
          <a:prstGeom prst="rect">
            <a:avLst/>
          </a:prstGeom>
        </p:spPr>
      </p:pic>
      <p:sp>
        <p:nvSpPr>
          <p:cNvPr id="42" name="Content Placeholder 2"/>
          <p:cNvSpPr txBox="1">
            <a:spLocks/>
          </p:cNvSpPr>
          <p:nvPr/>
        </p:nvSpPr>
        <p:spPr>
          <a:xfrm>
            <a:off x="-43411" y="620977"/>
            <a:ext cx="4650482" cy="2384223"/>
          </a:xfrm>
          <a:prstGeom prst="rect">
            <a:avLst/>
          </a:prstGeom>
        </p:spPr>
        <p:txBody>
          <a:bodyPr/>
          <a:lstStyle>
            <a:lvl1pPr marL="342900" indent="-342900" algn="l" defTabSz="457200" rtl="0" eaLnBrk="1" latinLnBrk="0" hangingPunct="1">
              <a:spcBef>
                <a:spcPct val="20000"/>
              </a:spcBef>
              <a:buClr>
                <a:srgbClr val="C8102E"/>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8102E"/>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C8102E"/>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C8102E"/>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C8102E"/>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p>
          <a:p>
            <a:r>
              <a:rPr lang="en-US" sz="1200" dirty="0" err="1"/>
              <a:t>pcProx</a:t>
            </a:r>
            <a:r>
              <a:rPr lang="en-US" sz="1200" baseline="30000" dirty="0"/>
              <a:t>® </a:t>
            </a:r>
            <a:r>
              <a:rPr lang="en-US" sz="1200" dirty="0"/>
              <a:t>Plus includes a built in card </a:t>
            </a:r>
            <a:r>
              <a:rPr lang="en-US" sz="1200" dirty="0" err="1"/>
              <a:t>analyser</a:t>
            </a:r>
            <a:endParaRPr lang="en-US" sz="1200" dirty="0"/>
          </a:p>
          <a:p>
            <a:r>
              <a:rPr lang="en-US" sz="1200" dirty="0"/>
              <a:t>Identifies virtually all worldwide credential types</a:t>
            </a:r>
            <a:endParaRPr lang="en-US" sz="1600" dirty="0"/>
          </a:p>
          <a:p>
            <a:r>
              <a:rPr lang="en-US" sz="1200" dirty="0"/>
              <a:t>Use RF IDeas </a:t>
            </a:r>
            <a:r>
              <a:rPr lang="en-US" sz="1200" dirty="0" err="1"/>
              <a:t>pcProx</a:t>
            </a:r>
            <a:r>
              <a:rPr lang="en-US" sz="1200" dirty="0"/>
              <a:t> Plus Reader Analyser onsite to identify the customer credential (</a:t>
            </a:r>
            <a:r>
              <a:rPr lang="en-US" sz="1100" dirty="0"/>
              <a:t>RDR-80581AKU &amp; RDR-80081AKU)</a:t>
            </a:r>
          </a:p>
          <a:p>
            <a:r>
              <a:rPr lang="en-US" sz="1200" dirty="0"/>
              <a:t>Software Based </a:t>
            </a:r>
          </a:p>
          <a:p>
            <a:pPr lvl="1"/>
            <a:r>
              <a:rPr lang="en-US" sz="1100" dirty="0"/>
              <a:t>LEARN: determine the badge (card) technology used and instantly display all compatible RF IDeas readers for that badge (card) type.</a:t>
            </a:r>
          </a:p>
          <a:p>
            <a:pPr lvl="1"/>
            <a:r>
              <a:rPr lang="en-US" sz="1100" dirty="0"/>
              <a:t>CONFIGURE: with a click of a button, the reader is easily configured. </a:t>
            </a:r>
          </a:p>
          <a:p>
            <a:pPr lvl="1"/>
            <a:r>
              <a:rPr lang="en-US" sz="1100" dirty="0"/>
              <a:t>ANALYZE: analyzes the badge data (ID, FAC, bits, etc.) when more information is needed </a:t>
            </a:r>
          </a:p>
        </p:txBody>
      </p:sp>
      <p:sp>
        <p:nvSpPr>
          <p:cNvPr id="23" name="Title 1"/>
          <p:cNvSpPr txBox="1">
            <a:spLocks/>
          </p:cNvSpPr>
          <p:nvPr/>
        </p:nvSpPr>
        <p:spPr>
          <a:xfrm>
            <a:off x="6871869" y="626144"/>
            <a:ext cx="2636531" cy="7493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1" kern="1200">
                <a:solidFill>
                  <a:srgbClr val="C8102E"/>
                </a:solidFill>
                <a:latin typeface="Arial"/>
                <a:ea typeface="+mj-ea"/>
                <a:cs typeface="Arial"/>
              </a:defRPr>
            </a:lvl1pPr>
          </a:lstStyle>
          <a:p>
            <a:r>
              <a:rPr lang="en-US" sz="1100" dirty="0">
                <a:latin typeface="+mn-lt"/>
                <a:cs typeface="Calibri" panose="020F0502020204030204" pitchFamily="34" charset="0"/>
              </a:rPr>
              <a:t>Credentials Available For Order </a:t>
            </a:r>
            <a:r>
              <a:rPr lang="en-US" sz="1400" dirty="0">
                <a:latin typeface="+mn-lt"/>
                <a:cs typeface="Calibri" panose="020F0502020204030204" pitchFamily="34" charset="0"/>
              </a:rPr>
              <a:t>		</a:t>
            </a:r>
          </a:p>
        </p:txBody>
      </p:sp>
      <p:sp>
        <p:nvSpPr>
          <p:cNvPr id="43" name="Title 1"/>
          <p:cNvSpPr txBox="1">
            <a:spLocks/>
          </p:cNvSpPr>
          <p:nvPr/>
        </p:nvSpPr>
        <p:spPr>
          <a:xfrm>
            <a:off x="312201" y="3504504"/>
            <a:ext cx="3624293" cy="7493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i="1" kern="1200">
                <a:solidFill>
                  <a:srgbClr val="C8102E"/>
                </a:solidFill>
                <a:latin typeface="Arial"/>
                <a:ea typeface="+mj-ea"/>
                <a:cs typeface="Arial"/>
              </a:defRPr>
            </a:lvl1pPr>
          </a:lstStyle>
          <a:p>
            <a:r>
              <a:rPr lang="en-US" sz="1600" dirty="0">
                <a:latin typeface="+mn-lt"/>
                <a:cs typeface="Calibri" panose="020F0502020204030204" pitchFamily="34" charset="0"/>
              </a:rPr>
              <a:t>Major Credential Manufactures		</a:t>
            </a:r>
          </a:p>
        </p:txBody>
      </p:sp>
      <p:pic>
        <p:nvPicPr>
          <p:cNvPr id="44" name="Picture 43"/>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766945" y="865487"/>
            <a:ext cx="1854994" cy="13148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44"/>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4736752" y="2154784"/>
            <a:ext cx="1695234" cy="1408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extBox 25"/>
          <p:cNvSpPr txBox="1"/>
          <p:nvPr/>
        </p:nvSpPr>
        <p:spPr>
          <a:xfrm>
            <a:off x="7173857" y="1390750"/>
            <a:ext cx="449612" cy="202579"/>
          </a:xfrm>
          <a:prstGeom prst="rect">
            <a:avLst/>
          </a:prstGeom>
          <a:noFill/>
        </p:spPr>
        <p:txBody>
          <a:bodyPr wrap="square" lIns="48218" tIns="24110" rIns="48218" bIns="24110">
            <a:spAutoFit/>
          </a:bodyPr>
          <a:lstStyle/>
          <a:p>
            <a:pPr algn="ctr">
              <a:defRPr/>
            </a:pPr>
            <a:r>
              <a:rPr lang="en-US" sz="500" b="1">
                <a:latin typeface="+mj-lt"/>
              </a:rPr>
              <a:t>Note</a:t>
            </a:r>
            <a:r>
              <a:rPr lang="en-US" sz="500" b="1">
                <a:solidFill>
                  <a:schemeClr val="bg1"/>
                </a:solidFill>
                <a:latin typeface="+mj-lt"/>
              </a:rPr>
              <a:t> he </a:t>
            </a:r>
            <a:r>
              <a:rPr lang="en-US" sz="500" b="1" dirty="0">
                <a:latin typeface="+mj-lt"/>
              </a:rPr>
              <a:t>Beveled</a:t>
            </a:r>
            <a:r>
              <a:rPr lang="en-US" sz="500" b="1" dirty="0">
                <a:solidFill>
                  <a:schemeClr val="bg1"/>
                </a:solidFill>
                <a:latin typeface="+mj-lt"/>
              </a:rPr>
              <a:t> </a:t>
            </a:r>
            <a:r>
              <a:rPr lang="en-US" sz="500" b="1" dirty="0">
                <a:latin typeface="+mj-lt"/>
              </a:rPr>
              <a:t>edge</a:t>
            </a:r>
          </a:p>
        </p:txBody>
      </p:sp>
      <p:pic>
        <p:nvPicPr>
          <p:cNvPr id="7" name="Picture 6"/>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977208" y="4711159"/>
            <a:ext cx="421670" cy="421670"/>
          </a:xfrm>
          <a:prstGeom prst="rect">
            <a:avLst/>
          </a:prstGeom>
        </p:spPr>
      </p:pic>
      <p:pic>
        <p:nvPicPr>
          <p:cNvPr id="47" name="Picture 4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378905" y="4100134"/>
            <a:ext cx="717147" cy="341356"/>
          </a:xfrm>
          <a:prstGeom prst="rect">
            <a:avLst/>
          </a:prstGeom>
        </p:spPr>
      </p:pic>
      <p:sp>
        <p:nvSpPr>
          <p:cNvPr id="48" name="Footer Placeholder 4">
            <a:extLst>
              <a:ext uri="{FF2B5EF4-FFF2-40B4-BE49-F238E27FC236}">
                <a16:creationId xmlns:a16="http://schemas.microsoft.com/office/drawing/2014/main" id="{F901A6D8-2E85-41EB-BFBC-B05A07B0F5E6}"/>
              </a:ext>
            </a:extLst>
          </p:cNvPr>
          <p:cNvSpPr txBox="1">
            <a:spLocks/>
          </p:cNvSpPr>
          <p:nvPr/>
        </p:nvSpPr>
        <p:spPr>
          <a:xfrm>
            <a:off x="5299969" y="4806461"/>
            <a:ext cx="3069331" cy="28004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dirty="0" err="1">
                <a:solidFill>
                  <a:schemeClr val="bg1"/>
                </a:solidFill>
                <a:latin typeface="Arial" panose="020B0604020202020204" pitchFamily="34" charset="0"/>
                <a:cs typeface="Arial" panose="020B0604020202020204" pitchFamily="34" charset="0"/>
              </a:rPr>
              <a:t>Routeco</a:t>
            </a:r>
            <a:r>
              <a:rPr lang="en-US" sz="1200" b="1" dirty="0">
                <a:solidFill>
                  <a:schemeClr val="bg1"/>
                </a:solidFill>
                <a:latin typeface="Arial" panose="020B0604020202020204" pitchFamily="34" charset="0"/>
                <a:cs typeface="Arial" panose="020B0604020202020204" pitchFamily="34" charset="0"/>
              </a:rPr>
              <a:t> Live 2018</a:t>
            </a:r>
          </a:p>
        </p:txBody>
      </p:sp>
    </p:spTree>
    <p:extLst>
      <p:ext uri="{BB962C8B-B14F-4D97-AF65-F5344CB8AC3E}">
        <p14:creationId xmlns:p14="http://schemas.microsoft.com/office/powerpoint/2010/main" val="78148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06" y="205978"/>
            <a:ext cx="8453194" cy="594122"/>
          </a:xfrm>
        </p:spPr>
        <p:txBody>
          <a:bodyPr>
            <a:normAutofit/>
          </a:bodyPr>
          <a:lstStyle/>
          <a:p>
            <a:r>
              <a:rPr lang="en-US" sz="2800" i="0" dirty="0"/>
              <a:t>Company History</a:t>
            </a:r>
          </a:p>
        </p:txBody>
      </p:sp>
      <p:sp>
        <p:nvSpPr>
          <p:cNvPr id="3" name="Date Placeholder 2"/>
          <p:cNvSpPr>
            <a:spLocks noGrp="1"/>
          </p:cNvSpPr>
          <p:nvPr>
            <p:ph type="dt" sz="half" idx="10"/>
          </p:nvPr>
        </p:nvSpPr>
        <p:spPr/>
        <p:txBody>
          <a:bodyPr/>
          <a:lstStyle/>
          <a:p>
            <a:r>
              <a:rPr lang="en-GB" sz="1000" dirty="0"/>
              <a:t>© 2018 RF IDeas</a:t>
            </a:r>
            <a:endParaRPr lang="en-US" sz="1000" dirty="0"/>
          </a:p>
        </p:txBody>
      </p:sp>
      <p:sp>
        <p:nvSpPr>
          <p:cNvPr id="32" name="Content Placeholder 48"/>
          <p:cNvSpPr txBox="1">
            <a:spLocks/>
          </p:cNvSpPr>
          <p:nvPr/>
        </p:nvSpPr>
        <p:spPr>
          <a:xfrm>
            <a:off x="14926" y="1099661"/>
            <a:ext cx="3101927" cy="3394472"/>
          </a:xfrm>
          <a:prstGeom prst="rect">
            <a:avLst/>
          </a:prstGeom>
        </p:spPr>
        <p:txBody>
          <a:bodyPr/>
          <a:lstStyle>
            <a:lvl1pPr marL="342900" indent="-342900" algn="l" defTabSz="457200" rtl="0" eaLnBrk="1" latinLnBrk="0" hangingPunct="1">
              <a:spcBef>
                <a:spcPct val="20000"/>
              </a:spcBef>
              <a:buClr>
                <a:srgbClr val="C8102E"/>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8102E"/>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C8102E"/>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C8102E"/>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C8102E"/>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Font typeface="Wingdings" charset="2"/>
              <a:buChar char="v"/>
            </a:pPr>
            <a:r>
              <a:rPr lang="en-US" altLang="en-US" sz="1200" dirty="0"/>
              <a:t>Over 20 years global leadership</a:t>
            </a:r>
          </a:p>
          <a:p>
            <a:pPr>
              <a:spcBef>
                <a:spcPts val="0"/>
              </a:spcBef>
              <a:spcAft>
                <a:spcPts val="600"/>
              </a:spcAft>
              <a:buFont typeface="Wingdings" charset="2"/>
              <a:buChar char="v"/>
            </a:pPr>
            <a:r>
              <a:rPr lang="en-US" altLang="en-US" sz="1200" dirty="0"/>
              <a:t>World leading manufacturer of proximity and contactless card readers</a:t>
            </a:r>
          </a:p>
          <a:p>
            <a:pPr>
              <a:spcBef>
                <a:spcPts val="0"/>
              </a:spcBef>
              <a:spcAft>
                <a:spcPts val="600"/>
              </a:spcAft>
              <a:buFont typeface="Wingdings" charset="2"/>
              <a:buChar char="v"/>
            </a:pPr>
            <a:r>
              <a:rPr lang="en-US" altLang="en-US" sz="1200" dirty="0"/>
              <a:t>A subsidiary of Roper Technologies (NYSE: ROP) Market Cap 26.55B$ (Nov 2017)</a:t>
            </a:r>
          </a:p>
          <a:p>
            <a:pPr>
              <a:spcBef>
                <a:spcPts val="0"/>
              </a:spcBef>
              <a:spcAft>
                <a:spcPts val="600"/>
              </a:spcAft>
              <a:buFont typeface="Wingdings" charset="2"/>
              <a:buChar char="v"/>
            </a:pPr>
            <a:r>
              <a:rPr lang="en-US" altLang="en-US" sz="1200" dirty="0"/>
              <a:t>Chicago headquarters with global team and channel partners across 40 countries </a:t>
            </a:r>
          </a:p>
          <a:p>
            <a:pPr>
              <a:spcBef>
                <a:spcPts val="0"/>
              </a:spcBef>
              <a:spcAft>
                <a:spcPts val="600"/>
              </a:spcAft>
              <a:buFont typeface="Wingdings" charset="2"/>
              <a:buChar char="v"/>
            </a:pPr>
            <a:r>
              <a:rPr lang="en-US" altLang="en-US" sz="1200" dirty="0"/>
              <a:t>Patented technology powers our readers, allowing configurability to nearly any proximity or contactless card technology in use worldwide</a:t>
            </a:r>
          </a:p>
          <a:p>
            <a:pPr>
              <a:spcBef>
                <a:spcPts val="0"/>
              </a:spcBef>
              <a:spcAft>
                <a:spcPts val="600"/>
              </a:spcAft>
              <a:buFont typeface="Wingdings" charset="2"/>
              <a:buChar char="v"/>
            </a:pPr>
            <a:r>
              <a:rPr lang="en-US" sz="1200" dirty="0"/>
              <a:t>An ISO 9001 certified company</a:t>
            </a:r>
          </a:p>
          <a:p>
            <a:pPr>
              <a:buFont typeface="Wingdings" charset="2"/>
              <a:buChar char="v"/>
            </a:pPr>
            <a:endParaRPr lang="en-US" sz="12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57423" y="238026"/>
            <a:ext cx="1154421" cy="559643"/>
          </a:xfrm>
          <a:prstGeom prst="roundRect">
            <a:avLst/>
          </a:prstGeom>
        </p:spPr>
      </p:pic>
      <p:sp>
        <p:nvSpPr>
          <p:cNvPr id="7" name="Footer Placeholder 4"/>
          <p:cNvSpPr>
            <a:spLocks noGrp="1"/>
          </p:cNvSpPr>
          <p:nvPr>
            <p:ph type="ftr" sz="quarter" idx="11"/>
          </p:nvPr>
        </p:nvSpPr>
        <p:spPr>
          <a:xfrm>
            <a:off x="5299969" y="4767263"/>
            <a:ext cx="3069331" cy="273844"/>
          </a:xfrm>
        </p:spPr>
        <p:txBody>
          <a:bodyPr/>
          <a:lstStyle/>
          <a:p>
            <a:pPr algn="r"/>
            <a:r>
              <a:rPr lang="en-US" dirty="0" err="1"/>
              <a:t>Routeco</a:t>
            </a:r>
            <a:r>
              <a:rPr lang="en-US" dirty="0"/>
              <a:t> Live 2018</a:t>
            </a:r>
          </a:p>
        </p:txBody>
      </p:sp>
      <p:grpSp>
        <p:nvGrpSpPr>
          <p:cNvPr id="9" name="Group 8"/>
          <p:cNvGrpSpPr/>
          <p:nvPr/>
        </p:nvGrpSpPr>
        <p:grpSpPr>
          <a:xfrm>
            <a:off x="3046165" y="1074145"/>
            <a:ext cx="5993176" cy="3140167"/>
            <a:chOff x="260350" y="981076"/>
            <a:chExt cx="8623300" cy="3438525"/>
          </a:xfrm>
        </p:grpSpPr>
        <p:pic>
          <p:nvPicPr>
            <p:cNvPr id="10" name="Picture 9" descr="https://www.rfideas.com/files/_images/RFIDeas_Timeline-201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0350" y="981076"/>
              <a:ext cx="86233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8353" y="3020741"/>
              <a:ext cx="268397" cy="195889"/>
            </a:xfrm>
            <a:prstGeom prst="rect">
              <a:avLst/>
            </a:prstGeom>
          </p:spPr>
        </p:pic>
      </p:grpSp>
    </p:spTree>
    <p:extLst>
      <p:ext uri="{BB962C8B-B14F-4D97-AF65-F5344CB8AC3E}">
        <p14:creationId xmlns:p14="http://schemas.microsoft.com/office/powerpoint/2010/main" val="57715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8441" y="192822"/>
            <a:ext cx="8229600" cy="594122"/>
          </a:xfrm>
        </p:spPr>
        <p:txBody>
          <a:bodyPr>
            <a:normAutofit/>
          </a:bodyPr>
          <a:lstStyle/>
          <a:p>
            <a:r>
              <a:rPr lang="en-US" sz="2800" i="0" dirty="0"/>
              <a:t>pcProx</a:t>
            </a:r>
            <a:r>
              <a:rPr lang="en-US" sz="2800" i="0" baseline="30000" dirty="0"/>
              <a:t>®</a:t>
            </a:r>
            <a:r>
              <a:rPr lang="en-US" sz="2800" i="0" dirty="0"/>
              <a:t> Plus Reader Options</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9" name="Content Placeholder 7"/>
          <p:cNvSpPr txBox="1">
            <a:spLocks/>
          </p:cNvSpPr>
          <p:nvPr/>
        </p:nvSpPr>
        <p:spPr>
          <a:xfrm>
            <a:off x="430954" y="896426"/>
            <a:ext cx="5331740" cy="3756276"/>
          </a:xfrm>
          <a:prstGeom prst="rect">
            <a:avLst/>
          </a:prstGeom>
        </p:spPr>
        <p:txBody>
          <a:bodyPr vert="horz" lIns="91440" tIns="45720" rIns="91440" bIns="45720" rtlCol="0">
            <a:noAutofit/>
          </a:bodyPr>
          <a:lstStyle>
            <a:defPPr>
              <a:defRPr lang="en-US"/>
            </a:defPPr>
            <a:lvl1pPr marL="342900" indent="-342900">
              <a:spcBef>
                <a:spcPct val="20000"/>
              </a:spcBef>
              <a:buClr>
                <a:srgbClr val="C8102E"/>
              </a:buClr>
              <a:buFont typeface="Arial"/>
              <a:buChar char="•"/>
              <a:defRPr sz="2200" b="0">
                <a:solidFill>
                  <a:prstClr val="black"/>
                </a:solidFill>
              </a:defRPr>
            </a:lvl1pPr>
            <a:lvl2pPr marL="742950" lvl="1" indent="-285750">
              <a:spcBef>
                <a:spcPct val="20000"/>
              </a:spcBef>
              <a:buClr>
                <a:srgbClr val="C8102E"/>
              </a:buClr>
              <a:buFont typeface="Arial"/>
              <a:buChar char="–"/>
              <a:defRPr sz="2000">
                <a:solidFill>
                  <a:prstClr val="black"/>
                </a:solidFill>
              </a:defRPr>
            </a:lvl2pPr>
            <a:lvl3pPr marL="1143000" indent="-228600">
              <a:spcBef>
                <a:spcPct val="20000"/>
              </a:spcBef>
              <a:buClr>
                <a:schemeClr val="tx2"/>
              </a:buClr>
              <a:buFont typeface="Arial"/>
              <a:buChar char="•"/>
              <a:defRPr sz="1600"/>
            </a:lvl3pPr>
            <a:lvl4pPr marL="1600200" indent="-228600">
              <a:spcBef>
                <a:spcPct val="20000"/>
              </a:spcBef>
              <a:buClr>
                <a:schemeClr val="tx2"/>
              </a:buClr>
              <a:buFont typeface="Arial"/>
              <a:buChar char="–"/>
              <a:defRPr sz="1600"/>
            </a:lvl4pPr>
            <a:lvl5pPr marL="2057400" indent="-228600">
              <a:spcBef>
                <a:spcPct val="20000"/>
              </a:spcBef>
              <a:buClr>
                <a:schemeClr val="tx2"/>
              </a:buClr>
              <a:buFont typeface="Arial"/>
              <a:buChar char="»"/>
              <a:defRPr sz="16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300" dirty="0">
                <a:latin typeface="Arial" panose="020B0604020202020204" pitchFamily="34" charset="0"/>
                <a:cs typeface="Arial" panose="020B0604020202020204" pitchFamily="34" charset="0"/>
              </a:rPr>
              <a:t>Easily integrated with Rockwell products</a:t>
            </a:r>
          </a:p>
          <a:p>
            <a:pPr lvl="1"/>
            <a:r>
              <a:rPr lang="en-US" sz="1300" dirty="0">
                <a:latin typeface="Arial" panose="020B0604020202020204" pitchFamily="34" charset="0"/>
                <a:cs typeface="Arial" panose="020B0604020202020204" pitchFamily="34" charset="0"/>
              </a:rPr>
              <a:t>Out of the box configured to work with PanelView Plus terminals &amp; programmable controllers</a:t>
            </a:r>
          </a:p>
          <a:p>
            <a:r>
              <a:rPr lang="en-US" sz="1300" dirty="0">
                <a:latin typeface="Arial" panose="020B0604020202020204" pitchFamily="34" charset="0"/>
                <a:cs typeface="Arial" panose="020B0604020202020204" pitchFamily="34" charset="0"/>
              </a:rPr>
              <a:t>Combines proximity and contactless capable of reading both 125 kHz proximity cards and 13.56 MHz </a:t>
            </a:r>
          </a:p>
          <a:p>
            <a:r>
              <a:rPr lang="en-US" sz="1300" dirty="0">
                <a:latin typeface="Arial" panose="020B0604020202020204" pitchFamily="34" charset="0"/>
                <a:cs typeface="Arial" panose="020B0604020202020204" pitchFamily="34" charset="0"/>
              </a:rPr>
              <a:t>USB Interface</a:t>
            </a:r>
          </a:p>
          <a:p>
            <a:pPr lvl="1"/>
            <a:r>
              <a:rPr lang="en-US" sz="1300" dirty="0">
                <a:latin typeface="Arial" panose="020B0604020202020204" pitchFamily="34" charset="0"/>
                <a:cs typeface="Arial" panose="020B0604020202020204" pitchFamily="34" charset="0"/>
              </a:rPr>
              <a:t>Keystroking Macros</a:t>
            </a:r>
          </a:p>
          <a:p>
            <a:r>
              <a:rPr lang="en-US" sz="1300" dirty="0">
                <a:latin typeface="Arial" panose="020B0604020202020204" pitchFamily="34" charset="0"/>
                <a:cs typeface="Arial" panose="020B0604020202020204" pitchFamily="34" charset="0"/>
              </a:rPr>
              <a:t>Ethernet PoE</a:t>
            </a:r>
          </a:p>
          <a:p>
            <a:pPr lvl="1"/>
            <a:r>
              <a:rPr lang="en-US" sz="1300" dirty="0">
                <a:latin typeface="Arial" panose="020B0604020202020204" pitchFamily="34" charset="0"/>
                <a:cs typeface="Arial" panose="020B0604020202020204" pitchFamily="34" charset="0"/>
              </a:rPr>
              <a:t>ASCII Output</a:t>
            </a:r>
          </a:p>
          <a:p>
            <a:pPr lvl="1"/>
            <a:r>
              <a:rPr lang="en-US" sz="1300" dirty="0">
                <a:latin typeface="Arial" panose="020B0604020202020204" pitchFamily="34" charset="0"/>
                <a:cs typeface="Arial" panose="020B0604020202020204" pitchFamily="34" charset="0"/>
              </a:rPr>
              <a:t>RDR-80xx1AKB-P readers support standard IEEE 802.3af 48vdc power sourcing devices</a:t>
            </a:r>
          </a:p>
          <a:p>
            <a:pPr lvl="2"/>
            <a:r>
              <a:rPr lang="en-US" sz="1300" dirty="0">
                <a:latin typeface="Arial" panose="020B0604020202020204" pitchFamily="34" charset="0"/>
                <a:cs typeface="Arial" panose="020B0604020202020204" pitchFamily="34" charset="0"/>
              </a:rPr>
              <a:t>PoE Injector, PoE Switch, 24VDC DIN Rail to 48VDC PoE</a:t>
            </a:r>
          </a:p>
          <a:p>
            <a:r>
              <a:rPr lang="en-US" sz="1300" dirty="0">
                <a:latin typeface="Arial" panose="020B0604020202020204" pitchFamily="34" charset="0"/>
                <a:cs typeface="Arial" panose="020B0604020202020204" pitchFamily="34" charset="0"/>
              </a:rPr>
              <a:t>Versatile Mounting Options</a:t>
            </a:r>
          </a:p>
          <a:p>
            <a:pPr lvl="1"/>
            <a:r>
              <a:rPr lang="en-US" sz="1300" dirty="0">
                <a:latin typeface="Arial" panose="020B0604020202020204" pitchFamily="34" charset="0"/>
                <a:cs typeface="Arial" panose="020B0604020202020204" pitchFamily="34" charset="0"/>
              </a:rPr>
              <a:t>Desktop or Surface Mount</a:t>
            </a:r>
          </a:p>
          <a:p>
            <a:pPr lvl="1"/>
            <a:r>
              <a:rPr lang="en-US" sz="1300" dirty="0">
                <a:latin typeface="Arial" panose="020B0604020202020204" pitchFamily="34" charset="0"/>
                <a:cs typeface="Arial" panose="020B0604020202020204" pitchFamily="34" charset="0"/>
              </a:rPr>
              <a:t>IP 67 Surface Mount</a:t>
            </a:r>
          </a:p>
          <a:p>
            <a:r>
              <a:rPr lang="en-US" sz="1300" dirty="0">
                <a:latin typeface="Arial" panose="020B0604020202020204" pitchFamily="34" charset="0"/>
                <a:cs typeface="Arial" panose="020B0604020202020204" pitchFamily="34" charset="0"/>
              </a:rPr>
              <a:t>Compatible with Windows CE / 7 / 10 / Linux</a:t>
            </a:r>
          </a:p>
          <a:p>
            <a:pPr lvl="1"/>
            <a:endParaRPr lang="en-US" sz="1300" dirty="0">
              <a:latin typeface="Arial" panose="020B0604020202020204" pitchFamily="34" charset="0"/>
              <a:cs typeface="Arial" panose="020B0604020202020204" pitchFamily="34" charset="0"/>
            </a:endParaRPr>
          </a:p>
        </p:txBody>
      </p:sp>
      <p:pic>
        <p:nvPicPr>
          <p:cNvPr id="13" name="Picture Placeholder 8" descr="PanelView_Family_Screens--custo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92800" y="1657350"/>
            <a:ext cx="2158956" cy="1312664"/>
          </a:xfrm>
          <a:prstGeom prst="rect">
            <a:avLst/>
          </a:prstGeom>
        </p:spPr>
      </p:pic>
      <p:pic>
        <p:nvPicPr>
          <p:cNvPr id="14" name="Picture 5" descr="\\10.10.10.11\Public\Marketing\RF IDeas Pics\pcProx Plus\Plus_Reader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1382" y="2970014"/>
            <a:ext cx="778623" cy="77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41132" y="3030113"/>
            <a:ext cx="539172" cy="71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05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10"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5" name="Text Placeholder 4"/>
          <p:cNvSpPr>
            <a:spLocks noGrp="1"/>
          </p:cNvSpPr>
          <p:nvPr>
            <p:ph type="body" sz="quarter" idx="13"/>
          </p:nvPr>
        </p:nvSpPr>
        <p:spPr>
          <a:xfrm>
            <a:off x="351187" y="1295118"/>
            <a:ext cx="8229597" cy="912198"/>
          </a:xfrm>
        </p:spPr>
        <p:txBody>
          <a:bodyPr>
            <a:normAutofit fontScale="92500"/>
          </a:bodyPr>
          <a:lstStyle/>
          <a:p>
            <a:r>
              <a:rPr lang="en-US" dirty="0"/>
              <a:t>All RF IDeas products are easy to install, easy to operate, configurable, and part of the Rockwell Encompass program</a:t>
            </a:r>
          </a:p>
        </p:txBody>
      </p:sp>
      <p:sp>
        <p:nvSpPr>
          <p:cNvPr id="7" name="Title 6"/>
          <p:cNvSpPr>
            <a:spLocks noGrp="1"/>
          </p:cNvSpPr>
          <p:nvPr>
            <p:ph type="title"/>
          </p:nvPr>
        </p:nvSpPr>
        <p:spPr>
          <a:xfrm>
            <a:off x="233607" y="205978"/>
            <a:ext cx="8453194" cy="594122"/>
          </a:xfrm>
        </p:spPr>
        <p:txBody>
          <a:bodyPr>
            <a:normAutofit/>
          </a:bodyPr>
          <a:lstStyle/>
          <a:p>
            <a:r>
              <a:rPr lang="en-US" sz="2800" i="0" dirty="0"/>
              <a:t>Key Takeaways </a:t>
            </a:r>
          </a:p>
        </p:txBody>
      </p:sp>
      <p:sp>
        <p:nvSpPr>
          <p:cNvPr id="9" name="Text Placeholder 4"/>
          <p:cNvSpPr txBox="1">
            <a:spLocks/>
          </p:cNvSpPr>
          <p:nvPr/>
        </p:nvSpPr>
        <p:spPr>
          <a:xfrm>
            <a:off x="351184" y="2359716"/>
            <a:ext cx="4114800" cy="21336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Features</a:t>
            </a:r>
          </a:p>
          <a:p>
            <a:pPr lvl="1"/>
            <a:r>
              <a:rPr lang="en-US" dirty="0">
                <a:latin typeface="Arial" panose="020B0604020202020204" pitchFamily="34" charset="0"/>
                <a:cs typeface="Arial" panose="020B0604020202020204" pitchFamily="34" charset="0"/>
              </a:rPr>
              <a:t>Pre-configured </a:t>
            </a:r>
            <a:r>
              <a:rPr lang="mr-IN" dirty="0">
                <a:latin typeface="Arial" panose="020B0604020202020204" pitchFamily="34" charset="0"/>
              </a:rPr>
              <a:t>–</a:t>
            </a:r>
            <a:r>
              <a:rPr lang="en-US" dirty="0">
                <a:latin typeface="Arial" panose="020B0604020202020204" pitchFamily="34" charset="0"/>
                <a:cs typeface="Arial" panose="020B0604020202020204" pitchFamily="34" charset="0"/>
              </a:rPr>
              <a:t>plug &amp; play</a:t>
            </a:r>
          </a:p>
          <a:p>
            <a:pPr lvl="1"/>
            <a:r>
              <a:rPr lang="en-US" dirty="0">
                <a:latin typeface="Arial" panose="020B0604020202020204" pitchFamily="34" charset="0"/>
                <a:cs typeface="Arial" panose="020B0604020202020204" pitchFamily="34" charset="0"/>
              </a:rPr>
              <a:t>Automatic identification and authentication </a:t>
            </a:r>
          </a:p>
          <a:p>
            <a:pPr lvl="1"/>
            <a:r>
              <a:rPr lang="en-US" dirty="0">
                <a:latin typeface="Arial" panose="020B0604020202020204" pitchFamily="34" charset="0"/>
                <a:cs typeface="Arial" panose="020B0604020202020204" pitchFamily="34" charset="0"/>
              </a:rPr>
              <a:t>Variety of models (USB, Ethernet/IP) </a:t>
            </a:r>
          </a:p>
          <a:p>
            <a:pPr lvl="1"/>
            <a:r>
              <a:rPr lang="en-US" dirty="0">
                <a:latin typeface="Arial" panose="020B0604020202020204" pitchFamily="34" charset="0"/>
                <a:cs typeface="Arial" panose="020B0604020202020204" pitchFamily="34" charset="0"/>
              </a:rPr>
              <a:t>Reads nearly all proximity/contactless cards </a:t>
            </a:r>
          </a:p>
        </p:txBody>
      </p:sp>
      <p:sp>
        <p:nvSpPr>
          <p:cNvPr id="11" name="Text Placeholder 4"/>
          <p:cNvSpPr txBox="1">
            <a:spLocks/>
          </p:cNvSpPr>
          <p:nvPr/>
        </p:nvSpPr>
        <p:spPr>
          <a:xfrm>
            <a:off x="4618384" y="2359716"/>
            <a:ext cx="4038600" cy="19050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Benefits</a:t>
            </a:r>
          </a:p>
          <a:p>
            <a:pPr lvl="1"/>
            <a:r>
              <a:rPr lang="en-US" dirty="0">
                <a:latin typeface="Arial" panose="020B0604020202020204" pitchFamily="34" charset="0"/>
                <a:cs typeface="Arial" panose="020B0604020202020204" pitchFamily="34" charset="0"/>
              </a:rPr>
              <a:t>Faster employee logon/logoff</a:t>
            </a:r>
            <a:endParaRPr lang="en-US" sz="2400" b="1"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Record &amp; track production </a:t>
            </a:r>
          </a:p>
          <a:p>
            <a:pPr lvl="1"/>
            <a:r>
              <a:rPr lang="en-US" dirty="0">
                <a:latin typeface="Arial" panose="020B0604020202020204" pitchFamily="34" charset="0"/>
                <a:cs typeface="Arial" panose="020B0604020202020204" pitchFamily="34" charset="0"/>
              </a:rPr>
              <a:t>Meet regulatory / government requirements</a:t>
            </a:r>
          </a:p>
          <a:p>
            <a:pPr lvl="1"/>
            <a:r>
              <a:rPr lang="en-US" dirty="0">
                <a:latin typeface="Arial" panose="020B0604020202020204" pitchFamily="34" charset="0"/>
                <a:cs typeface="Arial" panose="020B0604020202020204" pitchFamily="34" charset="0"/>
              </a:rPr>
              <a:t>Reduce errors / waste</a:t>
            </a:r>
          </a:p>
          <a:p>
            <a:pPr lvl="1"/>
            <a:r>
              <a:rPr lang="en-US" dirty="0">
                <a:latin typeface="Arial" panose="020B0604020202020204" pitchFamily="34" charset="0"/>
                <a:cs typeface="Arial" panose="020B0604020202020204" pitchFamily="34" charset="0"/>
              </a:rPr>
              <a:t>User accountability</a:t>
            </a:r>
          </a:p>
        </p:txBody>
      </p:sp>
      <p:pic>
        <p:nvPicPr>
          <p:cNvPr id="12" name="Picture 11" descr="rockwell-encompas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75600" y="914400"/>
            <a:ext cx="787400" cy="519686"/>
          </a:xfrm>
          <a:prstGeom prst="round2DiagRect">
            <a:avLst>
              <a:gd name="adj1" fmla="val 16667"/>
              <a:gd name="adj2" fmla="val 0"/>
            </a:avLst>
          </a:prstGeom>
          <a:ln w="6350" cap="sq" cmpd="sng">
            <a:solidFill>
              <a:srgbClr val="FFFFFF"/>
            </a:solidFill>
            <a:miter lim="800000"/>
          </a:ln>
          <a:effectLst>
            <a:outerShdw blurRad="254000" algn="tl" rotWithShape="0">
              <a:srgbClr val="000000">
                <a:alpha val="43000"/>
              </a:srgbClr>
            </a:outerShdw>
            <a:reflection blurRad="6350" stA="52000" endA="300" endPos="35000" dir="5400000" sy="-100000" algn="bl" rotWithShape="0"/>
          </a:effectLst>
        </p:spPr>
      </p:pic>
      <p:sp>
        <p:nvSpPr>
          <p:cNvPr id="13" name="TextBox 12"/>
          <p:cNvSpPr txBox="1"/>
          <p:nvPr/>
        </p:nvSpPr>
        <p:spPr>
          <a:xfrm>
            <a:off x="7942710" y="1313342"/>
            <a:ext cx="922828" cy="169277"/>
          </a:xfrm>
          <a:prstGeom prst="rect">
            <a:avLst/>
          </a:prstGeom>
          <a:noFill/>
        </p:spPr>
        <p:txBody>
          <a:bodyPr wrap="square" rtlCol="0">
            <a:spAutoFit/>
          </a:bodyPr>
          <a:lstStyle/>
          <a:p>
            <a:r>
              <a:rPr lang="en-US" sz="500" i="1" dirty="0">
                <a:solidFill>
                  <a:schemeClr val="bg1"/>
                </a:solidFill>
              </a:rPr>
              <a:t>Americas - EMEA</a:t>
            </a:r>
          </a:p>
        </p:txBody>
      </p:sp>
    </p:spTree>
    <p:extLst>
      <p:ext uri="{BB962C8B-B14F-4D97-AF65-F5344CB8AC3E}">
        <p14:creationId xmlns:p14="http://schemas.microsoft.com/office/powerpoint/2010/main" val="149804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4544" y="2148181"/>
            <a:ext cx="4080732" cy="1107996"/>
          </a:xfrm>
          <a:prstGeom prst="rect">
            <a:avLst/>
          </a:prstGeom>
          <a:noFill/>
        </p:spPr>
        <p:txBody>
          <a:bodyPr wrap="none" rtlCol="0">
            <a:spAutoFit/>
          </a:bodyPr>
          <a:lstStyle/>
          <a:p>
            <a:r>
              <a:rPr lang="en-US" sz="6600" b="1" dirty="0"/>
              <a:t>Thank You!</a:t>
            </a:r>
          </a:p>
        </p:txBody>
      </p:sp>
      <p:sp>
        <p:nvSpPr>
          <p:cNvPr id="7" name="Date Placeholder 1"/>
          <p:cNvSpPr>
            <a:spLocks noGrp="1"/>
          </p:cNvSpPr>
          <p:nvPr>
            <p:ph type="dt" sz="half" idx="10"/>
          </p:nvPr>
        </p:nvSpPr>
        <p:spPr>
          <a:xfrm>
            <a:off x="457200" y="4767263"/>
            <a:ext cx="2133600" cy="273844"/>
          </a:xfrm>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a:xfrm>
            <a:off x="5892800" y="4767263"/>
            <a:ext cx="2476500" cy="273844"/>
          </a:xfrm>
        </p:spPr>
        <p:txBody>
          <a:bodyPr/>
          <a:lstStyle/>
          <a:p>
            <a:pPr defTabSz="457200"/>
            <a:r>
              <a:rPr lang="en-US">
                <a:solidFill>
                  <a:prstClr val="white"/>
                </a:solidFill>
              </a:rPr>
              <a:t>Routeco Live 2018</a:t>
            </a:r>
            <a:endParaRPr lang="en-US" dirty="0">
              <a:solidFill>
                <a:prstClr val="white"/>
              </a:solidFill>
            </a:endParaRPr>
          </a:p>
        </p:txBody>
      </p:sp>
      <p:pic>
        <p:nvPicPr>
          <p:cNvPr id="11" name="Picture 6" descr="https://upload.wikimedia.org/wikipedia/commons/thumb/b/b9/Rockwell_Automation_logo.svg/2000px-Rockwell_Automation_logo.sv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31870"/>
            <a:ext cx="1759989" cy="467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5063" y="216298"/>
            <a:ext cx="1813037" cy="588648"/>
          </a:xfrm>
          <a:prstGeom prst="rect">
            <a:avLst/>
          </a:prstGeom>
        </p:spPr>
      </p:pic>
    </p:spTree>
    <p:extLst>
      <p:ext uri="{BB962C8B-B14F-4D97-AF65-F5344CB8AC3E}">
        <p14:creationId xmlns:p14="http://schemas.microsoft.com/office/powerpoint/2010/main" val="1794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321" y="2001406"/>
            <a:ext cx="8229600" cy="594122"/>
          </a:xfrm>
        </p:spPr>
        <p:txBody>
          <a:bodyPr>
            <a:noAutofit/>
          </a:bodyPr>
          <a:lstStyle/>
          <a:p>
            <a:r>
              <a:rPr lang="en-US" sz="11500" dirty="0"/>
              <a:t>BACKUP</a:t>
            </a:r>
          </a:p>
        </p:txBody>
      </p:sp>
      <p:sp>
        <p:nvSpPr>
          <p:cNvPr id="4" name="Date Placeholder 3"/>
          <p:cNvSpPr>
            <a:spLocks noGrp="1"/>
          </p:cNvSpPr>
          <p:nvPr>
            <p:ph type="dt" sz="half" idx="10"/>
          </p:nvPr>
        </p:nvSpPr>
        <p:spPr/>
        <p:txBody>
          <a:bodyPr/>
          <a:lstStyle/>
          <a:p>
            <a:r>
              <a:rPr lang="en-GB"/>
              <a:t>© 2018 RF IDeas</a:t>
            </a:r>
            <a:endParaRPr lang="en-US" dirty="0"/>
          </a:p>
        </p:txBody>
      </p:sp>
      <p:sp>
        <p:nvSpPr>
          <p:cNvPr id="5" name="Footer Placeholder 4"/>
          <p:cNvSpPr>
            <a:spLocks noGrp="1"/>
          </p:cNvSpPr>
          <p:nvPr>
            <p:ph type="ftr" sz="quarter" idx="11"/>
          </p:nvPr>
        </p:nvSpPr>
        <p:spPr/>
        <p:txBody>
          <a:bodyPr/>
          <a:lstStyle/>
          <a:p>
            <a:r>
              <a:rPr lang="en-US"/>
              <a:t>Routeco Live 2018</a:t>
            </a:r>
            <a:endParaRPr lang="en-US" dirty="0"/>
          </a:p>
        </p:txBody>
      </p:sp>
    </p:spTree>
    <p:extLst>
      <p:ext uri="{BB962C8B-B14F-4D97-AF65-F5344CB8AC3E}">
        <p14:creationId xmlns:p14="http://schemas.microsoft.com/office/powerpoint/2010/main" val="147904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i="0" dirty="0"/>
              <a:t>Training Logging</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1030" name="Picture 6" descr="http://www.cqc.org/gallery/meet0108/cqc_meeting_sign_in_sheet_01-12-2008.jp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p:blipFill>
        <p:spPr bwMode="auto">
          <a:xfrm>
            <a:off x="5824962" y="1387078"/>
            <a:ext cx="2890216" cy="26324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9" name="Content Placeholder 7"/>
          <p:cNvSpPr txBox="1">
            <a:spLocks/>
          </p:cNvSpPr>
          <p:nvPr/>
        </p:nvSpPr>
        <p:spPr>
          <a:xfrm>
            <a:off x="430954" y="1387078"/>
            <a:ext cx="5131646" cy="31658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8102E"/>
              </a:buClr>
            </a:pPr>
            <a:r>
              <a:rPr lang="en-US" dirty="0">
                <a:solidFill>
                  <a:prstClr val="black"/>
                </a:solidFill>
              </a:rPr>
              <a:t>Manual Process</a:t>
            </a:r>
          </a:p>
          <a:p>
            <a:pPr lvl="1">
              <a:buClr>
                <a:srgbClr val="C8102E"/>
              </a:buClr>
            </a:pPr>
            <a:r>
              <a:rPr lang="en-US" sz="2000" dirty="0">
                <a:solidFill>
                  <a:prstClr val="black"/>
                </a:solidFill>
              </a:rPr>
              <a:t>Illegible writing results in entry errors</a:t>
            </a:r>
          </a:p>
          <a:p>
            <a:pPr lvl="1">
              <a:buClr>
                <a:srgbClr val="C8102E"/>
              </a:buClr>
            </a:pPr>
            <a:r>
              <a:rPr lang="en-US" sz="2000" dirty="0">
                <a:solidFill>
                  <a:prstClr val="black"/>
                </a:solidFill>
              </a:rPr>
              <a:t>Timeliness of recording</a:t>
            </a:r>
          </a:p>
          <a:p>
            <a:pPr lvl="1">
              <a:buClr>
                <a:srgbClr val="C8102E"/>
              </a:buClr>
            </a:pPr>
            <a:r>
              <a:rPr lang="en-US" sz="2000" dirty="0">
                <a:solidFill>
                  <a:prstClr val="black"/>
                </a:solidFill>
              </a:rPr>
              <a:t>Outliers</a:t>
            </a:r>
          </a:p>
          <a:p>
            <a:pPr>
              <a:buClr>
                <a:srgbClr val="C8102E"/>
              </a:buClr>
            </a:pPr>
            <a:r>
              <a:rPr lang="en-US" dirty="0">
                <a:solidFill>
                  <a:prstClr val="black"/>
                </a:solidFill>
              </a:rPr>
              <a:t>Badge Based Automated Process</a:t>
            </a:r>
          </a:p>
          <a:p>
            <a:pPr lvl="1">
              <a:buClr>
                <a:srgbClr val="C8102E"/>
              </a:buClr>
            </a:pPr>
            <a:r>
              <a:rPr lang="en-US" sz="2000" dirty="0">
                <a:solidFill>
                  <a:prstClr val="black"/>
                </a:solidFill>
              </a:rPr>
              <a:t>Eliminate transcription errors</a:t>
            </a:r>
          </a:p>
          <a:p>
            <a:pPr lvl="1">
              <a:buClr>
                <a:srgbClr val="C8102E"/>
              </a:buClr>
            </a:pPr>
            <a:r>
              <a:rPr lang="en-US" sz="2000" dirty="0">
                <a:solidFill>
                  <a:prstClr val="black"/>
                </a:solidFill>
              </a:rPr>
              <a:t>Instant record update</a:t>
            </a:r>
          </a:p>
          <a:p>
            <a:pPr lvl="1">
              <a:buClr>
                <a:srgbClr val="C8102E"/>
              </a:buClr>
            </a:pPr>
            <a:r>
              <a:rPr lang="en-US" sz="2000" dirty="0">
                <a:solidFill>
                  <a:prstClr val="black"/>
                </a:solidFill>
              </a:rPr>
              <a:t>Know who is missing immediately</a:t>
            </a:r>
          </a:p>
          <a:p>
            <a:pPr lvl="1">
              <a:buClr>
                <a:srgbClr val="C8102E"/>
              </a:buClr>
            </a:pPr>
            <a:r>
              <a:rPr lang="en-US" sz="2000" dirty="0">
                <a:solidFill>
                  <a:prstClr val="black"/>
                </a:solidFill>
              </a:rPr>
              <a:t>Tie to login process</a:t>
            </a:r>
          </a:p>
        </p:txBody>
      </p:sp>
    </p:spTree>
    <p:extLst>
      <p:ext uri="{BB962C8B-B14F-4D97-AF65-F5344CB8AC3E}">
        <p14:creationId xmlns:p14="http://schemas.microsoft.com/office/powerpoint/2010/main" val="15873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i="0" dirty="0"/>
              <a:t>Mustering Emergency Assembly</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3074" name="Picture 2" descr="http://www.signsexpress.co.uk/media/img/branch-portfolio/25-26-4294-assembly-point-sign-for-local-council-offices.ful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1" y="1276350"/>
            <a:ext cx="2667000" cy="200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7"/>
          <p:cNvSpPr txBox="1">
            <a:spLocks/>
          </p:cNvSpPr>
          <p:nvPr/>
        </p:nvSpPr>
        <p:spPr>
          <a:xfrm>
            <a:off x="354755" y="1103114"/>
            <a:ext cx="5055446" cy="33944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8102E"/>
              </a:buClr>
            </a:pPr>
            <a:r>
              <a:rPr lang="en-US" sz="1600" dirty="0">
                <a:solidFill>
                  <a:prstClr val="black"/>
                </a:solidFill>
              </a:rPr>
              <a:t>Manual Process</a:t>
            </a:r>
          </a:p>
          <a:p>
            <a:pPr lvl="1">
              <a:buClr>
                <a:srgbClr val="C8102E"/>
              </a:buClr>
            </a:pPr>
            <a:r>
              <a:rPr lang="en-US" sz="1600" dirty="0">
                <a:solidFill>
                  <a:prstClr val="black"/>
                </a:solidFill>
              </a:rPr>
              <a:t>Read names off list</a:t>
            </a:r>
          </a:p>
          <a:p>
            <a:pPr lvl="1">
              <a:buClr>
                <a:srgbClr val="C8102E"/>
              </a:buClr>
            </a:pPr>
            <a:r>
              <a:rPr lang="en-US" sz="1600" dirty="0">
                <a:solidFill>
                  <a:prstClr val="black"/>
                </a:solidFill>
              </a:rPr>
              <a:t>No method to identify if someone is missing</a:t>
            </a:r>
          </a:p>
          <a:p>
            <a:pPr>
              <a:buClr>
                <a:srgbClr val="C8102E"/>
              </a:buClr>
            </a:pPr>
            <a:r>
              <a:rPr lang="en-US" sz="1600" dirty="0">
                <a:solidFill>
                  <a:prstClr val="black"/>
                </a:solidFill>
              </a:rPr>
              <a:t>Badge Based Automated Process</a:t>
            </a:r>
          </a:p>
          <a:p>
            <a:pPr lvl="1">
              <a:buClr>
                <a:srgbClr val="C8102E"/>
              </a:buClr>
            </a:pPr>
            <a:r>
              <a:rPr lang="en-US" sz="1600" dirty="0">
                <a:solidFill>
                  <a:prstClr val="black"/>
                </a:solidFill>
              </a:rPr>
              <a:t>Tablet / smartphone based</a:t>
            </a:r>
          </a:p>
          <a:p>
            <a:pPr lvl="1">
              <a:buClr>
                <a:srgbClr val="C8102E"/>
              </a:buClr>
            </a:pPr>
            <a:r>
              <a:rPr lang="en-US" sz="1600" dirty="0">
                <a:solidFill>
                  <a:prstClr val="black"/>
                </a:solidFill>
              </a:rPr>
              <a:t>Application immediately updates when badges are tapped on reader</a:t>
            </a:r>
          </a:p>
          <a:p>
            <a:pPr lvl="1">
              <a:buClr>
                <a:srgbClr val="C8102E"/>
              </a:buClr>
            </a:pPr>
            <a:r>
              <a:rPr lang="en-US" sz="1600" dirty="0">
                <a:solidFill>
                  <a:prstClr val="black"/>
                </a:solidFill>
              </a:rPr>
              <a:t>Status of count automatically sent to other groups</a:t>
            </a:r>
          </a:p>
          <a:p>
            <a:pPr lvl="1">
              <a:buClr>
                <a:srgbClr val="C8102E"/>
              </a:buClr>
            </a:pPr>
            <a:r>
              <a:rPr lang="en-US" sz="1600" dirty="0">
                <a:solidFill>
                  <a:prstClr val="black"/>
                </a:solidFill>
              </a:rPr>
              <a:t>Outliers are known in real time</a:t>
            </a:r>
          </a:p>
          <a:p>
            <a:pPr lvl="1">
              <a:buClr>
                <a:srgbClr val="C8102E"/>
              </a:buClr>
            </a:pPr>
            <a:r>
              <a:rPr lang="en-US" sz="1600" dirty="0">
                <a:solidFill>
                  <a:prstClr val="black"/>
                </a:solidFill>
              </a:rPr>
              <a:t>Real time record of event and attendees</a:t>
            </a:r>
          </a:p>
        </p:txBody>
      </p:sp>
      <p:pic>
        <p:nvPicPr>
          <p:cNvPr id="11" name="Picture 10" descr="i-Attend-app--web.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400" y="2800350"/>
            <a:ext cx="1905000" cy="1371600"/>
          </a:xfrm>
          <a:prstGeom prst="roundRect">
            <a:avLst>
              <a:gd name="adj" fmla="val 8594"/>
            </a:avLst>
          </a:prstGeom>
          <a:solidFill>
            <a:srgbClr val="FFFFFF">
              <a:shade val="85000"/>
            </a:srgbClr>
          </a:solidFill>
          <a:ln w="6350" cmpd="sng">
            <a:solidFill>
              <a:schemeClr val="bg1">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110080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i="0" dirty="0"/>
              <a:t>Quality Assurance</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9" name="Content Placeholder 7"/>
          <p:cNvSpPr txBox="1">
            <a:spLocks/>
          </p:cNvSpPr>
          <p:nvPr/>
        </p:nvSpPr>
        <p:spPr>
          <a:xfrm>
            <a:off x="430954" y="1387078"/>
            <a:ext cx="5131646" cy="331827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8102E"/>
              </a:buClr>
            </a:pPr>
            <a:r>
              <a:rPr lang="en-US" dirty="0">
                <a:solidFill>
                  <a:prstClr val="black"/>
                </a:solidFill>
              </a:rPr>
              <a:t>Manual Process</a:t>
            </a:r>
          </a:p>
          <a:p>
            <a:pPr lvl="1">
              <a:buClr>
                <a:srgbClr val="C8102E"/>
              </a:buClr>
            </a:pPr>
            <a:r>
              <a:rPr lang="en-US" sz="2000" dirty="0">
                <a:solidFill>
                  <a:prstClr val="black"/>
                </a:solidFill>
              </a:rPr>
              <a:t>Transcription errors</a:t>
            </a:r>
          </a:p>
          <a:p>
            <a:pPr lvl="1">
              <a:buClr>
                <a:srgbClr val="C8102E"/>
              </a:buClr>
            </a:pPr>
            <a:r>
              <a:rPr lang="en-US" sz="2000" dirty="0">
                <a:solidFill>
                  <a:prstClr val="black"/>
                </a:solidFill>
              </a:rPr>
              <a:t>Timeliness of recording</a:t>
            </a:r>
          </a:p>
          <a:p>
            <a:pPr lvl="1">
              <a:buClr>
                <a:srgbClr val="C8102E"/>
              </a:buClr>
            </a:pPr>
            <a:r>
              <a:rPr lang="en-US" sz="2000" dirty="0">
                <a:solidFill>
                  <a:prstClr val="black"/>
                </a:solidFill>
              </a:rPr>
              <a:t>Outliers</a:t>
            </a:r>
          </a:p>
          <a:p>
            <a:pPr>
              <a:buClr>
                <a:srgbClr val="C8102E"/>
              </a:buClr>
            </a:pPr>
            <a:r>
              <a:rPr lang="en-US" dirty="0">
                <a:solidFill>
                  <a:prstClr val="black"/>
                </a:solidFill>
              </a:rPr>
              <a:t>Badge Based Automated Process</a:t>
            </a:r>
          </a:p>
          <a:p>
            <a:pPr lvl="1">
              <a:buClr>
                <a:srgbClr val="C8102E"/>
              </a:buClr>
            </a:pPr>
            <a:r>
              <a:rPr lang="en-US" sz="2000" dirty="0">
                <a:solidFill>
                  <a:prstClr val="black"/>
                </a:solidFill>
              </a:rPr>
              <a:t>Eliminate transcription errors</a:t>
            </a:r>
          </a:p>
          <a:p>
            <a:pPr lvl="1">
              <a:buClr>
                <a:srgbClr val="C8102E"/>
              </a:buClr>
            </a:pPr>
            <a:r>
              <a:rPr lang="en-US" sz="2000" dirty="0">
                <a:solidFill>
                  <a:prstClr val="black"/>
                </a:solidFill>
              </a:rPr>
              <a:t>Instant record update</a:t>
            </a:r>
          </a:p>
          <a:p>
            <a:pPr lvl="1">
              <a:buClr>
                <a:srgbClr val="C8102E"/>
              </a:buClr>
            </a:pPr>
            <a:r>
              <a:rPr lang="en-US" sz="2000" dirty="0">
                <a:solidFill>
                  <a:prstClr val="black"/>
                </a:solidFill>
              </a:rPr>
              <a:t>Automatic logging of record</a:t>
            </a:r>
          </a:p>
          <a:p>
            <a:pPr lvl="1">
              <a:buClr>
                <a:srgbClr val="C8102E"/>
              </a:buClr>
            </a:pPr>
            <a:r>
              <a:rPr lang="en-US" sz="2000" dirty="0">
                <a:solidFill>
                  <a:prstClr val="black"/>
                </a:solidFill>
              </a:rPr>
              <a:t>Less paperwork</a:t>
            </a:r>
          </a:p>
          <a:p>
            <a:pPr lvl="1">
              <a:buClr>
                <a:srgbClr val="C8102E"/>
              </a:buClr>
            </a:pPr>
            <a:r>
              <a:rPr lang="en-US" sz="2000" dirty="0">
                <a:solidFill>
                  <a:prstClr val="black"/>
                </a:solidFill>
              </a:rPr>
              <a:t>Tie employees to SKU production</a:t>
            </a:r>
          </a:p>
        </p:txBody>
      </p:sp>
      <p:pic>
        <p:nvPicPr>
          <p:cNvPr id="4098" name="Picture 2" descr="http://eurmscfood.nl/wp-content/uploads/2015/10/food-science-and-techn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200151"/>
            <a:ext cx="3022734" cy="20854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descr="IMG_106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4000" y="2952750"/>
            <a:ext cx="1905000" cy="1428750"/>
          </a:xfrm>
          <a:prstGeom prst="roundRect">
            <a:avLst>
              <a:gd name="adj" fmla="val 8594"/>
            </a:avLst>
          </a:prstGeom>
          <a:solidFill>
            <a:srgbClr val="FFFFFF">
              <a:shade val="85000"/>
            </a:srgbClr>
          </a:solidFill>
          <a:ln w="6350" cmpd="sng">
            <a:solidFill>
              <a:schemeClr val="bg1">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126190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i="0" dirty="0"/>
              <a:t>Time and Attendance</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6146" name="Picture 2" descr="http://easyclocking.com/images/ec--5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200150"/>
            <a:ext cx="2098675" cy="1873817"/>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7"/>
          <p:cNvSpPr txBox="1">
            <a:spLocks/>
          </p:cNvSpPr>
          <p:nvPr/>
        </p:nvSpPr>
        <p:spPr>
          <a:xfrm>
            <a:off x="329778" y="1183481"/>
            <a:ext cx="5893646" cy="32004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8102E"/>
              </a:buClr>
            </a:pPr>
            <a:r>
              <a:rPr lang="en-US" sz="1800" dirty="0">
                <a:solidFill>
                  <a:prstClr val="black"/>
                </a:solidFill>
              </a:rPr>
              <a:t>Manual Process</a:t>
            </a:r>
          </a:p>
          <a:p>
            <a:pPr lvl="1">
              <a:buClr>
                <a:srgbClr val="C8102E"/>
              </a:buClr>
            </a:pPr>
            <a:r>
              <a:rPr lang="en-US" dirty="0">
                <a:solidFill>
                  <a:prstClr val="black"/>
                </a:solidFill>
              </a:rPr>
              <a:t>Transcription errors</a:t>
            </a:r>
          </a:p>
          <a:p>
            <a:pPr lvl="1">
              <a:buClr>
                <a:srgbClr val="C8102E"/>
              </a:buClr>
            </a:pPr>
            <a:r>
              <a:rPr lang="en-US" dirty="0">
                <a:solidFill>
                  <a:prstClr val="black"/>
                </a:solidFill>
              </a:rPr>
              <a:t>Timeliness of recording</a:t>
            </a:r>
          </a:p>
          <a:p>
            <a:pPr lvl="1">
              <a:buClr>
                <a:srgbClr val="C8102E"/>
              </a:buClr>
            </a:pPr>
            <a:r>
              <a:rPr lang="en-US" dirty="0">
                <a:solidFill>
                  <a:prstClr val="black"/>
                </a:solidFill>
              </a:rPr>
              <a:t>Remote Work Site Reporting Delay</a:t>
            </a:r>
          </a:p>
          <a:p>
            <a:pPr lvl="1">
              <a:buClr>
                <a:srgbClr val="C8102E"/>
              </a:buClr>
            </a:pPr>
            <a:r>
              <a:rPr lang="en-US" dirty="0">
                <a:solidFill>
                  <a:prstClr val="black"/>
                </a:solidFill>
              </a:rPr>
              <a:t>Miss payroll</a:t>
            </a:r>
          </a:p>
          <a:p>
            <a:pPr>
              <a:buClr>
                <a:srgbClr val="C8102E"/>
              </a:buClr>
            </a:pPr>
            <a:r>
              <a:rPr lang="en-US" sz="1800" dirty="0">
                <a:solidFill>
                  <a:prstClr val="black"/>
                </a:solidFill>
              </a:rPr>
              <a:t>Badge Based Automated Process</a:t>
            </a:r>
          </a:p>
          <a:p>
            <a:pPr lvl="1">
              <a:buClr>
                <a:srgbClr val="C8102E"/>
              </a:buClr>
            </a:pPr>
            <a:r>
              <a:rPr lang="en-US" dirty="0">
                <a:solidFill>
                  <a:prstClr val="black"/>
                </a:solidFill>
              </a:rPr>
              <a:t>Eliminate transcription errors</a:t>
            </a:r>
          </a:p>
          <a:p>
            <a:pPr lvl="1">
              <a:buClr>
                <a:srgbClr val="C8102E"/>
              </a:buClr>
            </a:pPr>
            <a:r>
              <a:rPr lang="en-US" dirty="0">
                <a:solidFill>
                  <a:prstClr val="black"/>
                </a:solidFill>
              </a:rPr>
              <a:t>Instant record update</a:t>
            </a:r>
          </a:p>
          <a:p>
            <a:pPr lvl="1">
              <a:buClr>
                <a:srgbClr val="C8102E"/>
              </a:buClr>
            </a:pPr>
            <a:r>
              <a:rPr lang="en-US" dirty="0">
                <a:solidFill>
                  <a:prstClr val="black"/>
                </a:solidFill>
              </a:rPr>
              <a:t>Confidence in paycheck accuracy</a:t>
            </a:r>
          </a:p>
          <a:p>
            <a:pPr lvl="1">
              <a:buClr>
                <a:srgbClr val="C8102E"/>
              </a:buClr>
            </a:pPr>
            <a:r>
              <a:rPr lang="en-US" dirty="0">
                <a:solidFill>
                  <a:prstClr val="black"/>
                </a:solidFill>
              </a:rPr>
              <a:t>Compliance with employment laws </a:t>
            </a:r>
          </a:p>
          <a:p>
            <a:pPr lvl="1">
              <a:buClr>
                <a:srgbClr val="C8102E"/>
              </a:buClr>
            </a:pPr>
            <a:r>
              <a:rPr lang="en-US" dirty="0">
                <a:solidFill>
                  <a:prstClr val="black"/>
                </a:solidFill>
              </a:rPr>
              <a:t>Less paperwork</a:t>
            </a:r>
          </a:p>
          <a:p>
            <a:pPr lvl="1">
              <a:buClr>
                <a:srgbClr val="C8102E"/>
              </a:buClr>
            </a:pPr>
            <a:endParaRPr lang="en-US" dirty="0">
              <a:solidFill>
                <a:prstClr val="black"/>
              </a:solidFill>
            </a:endParaRPr>
          </a:p>
        </p:txBody>
      </p:sp>
      <p:pic>
        <p:nvPicPr>
          <p:cNvPr id="9" name="Picture 8" descr="IMG_3964.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05600" y="2800350"/>
            <a:ext cx="1828800" cy="1291096"/>
          </a:xfrm>
          <a:prstGeom prst="roundRect">
            <a:avLst>
              <a:gd name="adj" fmla="val 8594"/>
            </a:avLst>
          </a:prstGeom>
          <a:solidFill>
            <a:srgbClr val="FFFFFF">
              <a:shade val="85000"/>
            </a:srgbClr>
          </a:solidFill>
          <a:ln w="6350" cmpd="sng">
            <a:solidFill>
              <a:schemeClr val="bg1">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53882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9"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7" name="Title 6"/>
          <p:cNvSpPr>
            <a:spLocks noGrp="1"/>
          </p:cNvSpPr>
          <p:nvPr>
            <p:ph type="title"/>
          </p:nvPr>
        </p:nvSpPr>
        <p:spPr>
          <a:xfrm>
            <a:off x="186885" y="205978"/>
            <a:ext cx="8499915" cy="594122"/>
          </a:xfrm>
        </p:spPr>
        <p:txBody>
          <a:bodyPr>
            <a:normAutofit/>
          </a:bodyPr>
          <a:lstStyle/>
          <a:p>
            <a:r>
              <a:rPr lang="en-US" sz="2800" i="0" dirty="0"/>
              <a:t>Industrial Supply Management</a:t>
            </a:r>
          </a:p>
        </p:txBody>
      </p:sp>
      <p:pic>
        <p:nvPicPr>
          <p:cNvPr id="3" name="Picture 2" descr="Express ToolBox_right sid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9000" y="1047750"/>
            <a:ext cx="1627094" cy="2514600"/>
          </a:xfrm>
          <a:prstGeom prst="rect">
            <a:avLst/>
          </a:prstGeom>
        </p:spPr>
      </p:pic>
      <p:pic>
        <p:nvPicPr>
          <p:cNvPr id="8" name="Picture 7" descr="eDrawer_left side.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657350"/>
            <a:ext cx="1917700" cy="2876550"/>
          </a:xfrm>
          <a:prstGeom prst="rect">
            <a:avLst/>
          </a:prstGeom>
        </p:spPr>
      </p:pic>
      <p:sp>
        <p:nvSpPr>
          <p:cNvPr id="10" name="Content Placeholder 7"/>
          <p:cNvSpPr txBox="1">
            <a:spLocks/>
          </p:cNvSpPr>
          <p:nvPr/>
        </p:nvSpPr>
        <p:spPr>
          <a:xfrm>
            <a:off x="342722" y="1183481"/>
            <a:ext cx="5893646" cy="32004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2000" b="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C8102E"/>
              </a:buClr>
            </a:pPr>
            <a:r>
              <a:rPr lang="en-US" sz="1800" dirty="0">
                <a:solidFill>
                  <a:prstClr val="black"/>
                </a:solidFill>
              </a:rPr>
              <a:t>Manual Process</a:t>
            </a:r>
          </a:p>
          <a:p>
            <a:pPr lvl="1">
              <a:buClr>
                <a:srgbClr val="C8102E"/>
              </a:buClr>
            </a:pPr>
            <a:r>
              <a:rPr lang="en-US" dirty="0">
                <a:solidFill>
                  <a:prstClr val="black"/>
                </a:solidFill>
              </a:rPr>
              <a:t>Paper based</a:t>
            </a:r>
          </a:p>
          <a:p>
            <a:pPr lvl="1">
              <a:buClr>
                <a:srgbClr val="C8102E"/>
              </a:buClr>
            </a:pPr>
            <a:r>
              <a:rPr lang="en-US" dirty="0">
                <a:solidFill>
                  <a:prstClr val="black"/>
                </a:solidFill>
              </a:rPr>
              <a:t>Inventory is not controlled</a:t>
            </a:r>
          </a:p>
          <a:p>
            <a:pPr lvl="1">
              <a:buClr>
                <a:srgbClr val="C8102E"/>
              </a:buClr>
            </a:pPr>
            <a:r>
              <a:rPr lang="en-US" dirty="0">
                <a:solidFill>
                  <a:prstClr val="black"/>
                </a:solidFill>
              </a:rPr>
              <a:t>Unaccounted for tools / supplies</a:t>
            </a:r>
          </a:p>
          <a:p>
            <a:pPr>
              <a:buClr>
                <a:srgbClr val="C8102E"/>
              </a:buClr>
            </a:pPr>
            <a:r>
              <a:rPr lang="en-US" sz="1800" dirty="0">
                <a:solidFill>
                  <a:prstClr val="black"/>
                </a:solidFill>
              </a:rPr>
              <a:t>Badge Based Automated Process</a:t>
            </a:r>
          </a:p>
          <a:p>
            <a:pPr lvl="1">
              <a:buClr>
                <a:srgbClr val="C8102E"/>
              </a:buClr>
            </a:pPr>
            <a:r>
              <a:rPr lang="en-US" dirty="0">
                <a:solidFill>
                  <a:prstClr val="black"/>
                </a:solidFill>
              </a:rPr>
              <a:t>Inventory maintained in real time</a:t>
            </a:r>
          </a:p>
          <a:p>
            <a:pPr lvl="1">
              <a:buClr>
                <a:srgbClr val="C8102E"/>
              </a:buClr>
            </a:pPr>
            <a:r>
              <a:rPr lang="en-US" dirty="0">
                <a:solidFill>
                  <a:prstClr val="black"/>
                </a:solidFill>
              </a:rPr>
              <a:t>Employee authorization levels capable</a:t>
            </a:r>
          </a:p>
          <a:p>
            <a:pPr lvl="1">
              <a:buClr>
                <a:srgbClr val="C8102E"/>
              </a:buClr>
            </a:pPr>
            <a:r>
              <a:rPr lang="en-US" dirty="0">
                <a:solidFill>
                  <a:prstClr val="black"/>
                </a:solidFill>
              </a:rPr>
              <a:t>Keep track of tools and supplies</a:t>
            </a:r>
          </a:p>
          <a:p>
            <a:pPr lvl="1">
              <a:buClr>
                <a:srgbClr val="C8102E"/>
              </a:buClr>
            </a:pPr>
            <a:r>
              <a:rPr lang="en-US" dirty="0">
                <a:solidFill>
                  <a:prstClr val="black"/>
                </a:solidFill>
              </a:rPr>
              <a:t>Compliance with government tool </a:t>
            </a:r>
            <a:br>
              <a:rPr lang="en-US" dirty="0">
                <a:solidFill>
                  <a:prstClr val="black"/>
                </a:solidFill>
              </a:rPr>
            </a:br>
            <a:r>
              <a:rPr lang="en-US" dirty="0">
                <a:solidFill>
                  <a:prstClr val="black"/>
                </a:solidFill>
              </a:rPr>
              <a:t>management requirements</a:t>
            </a:r>
          </a:p>
          <a:p>
            <a:pPr lvl="1">
              <a:buClr>
                <a:srgbClr val="C8102E"/>
              </a:buClr>
            </a:pPr>
            <a:r>
              <a:rPr lang="en-US" dirty="0">
                <a:solidFill>
                  <a:prstClr val="black"/>
                </a:solidFill>
              </a:rPr>
              <a:t>Modular add on to existing units</a:t>
            </a:r>
          </a:p>
          <a:p>
            <a:pPr lvl="1">
              <a:buClr>
                <a:srgbClr val="C8102E"/>
              </a:buClr>
            </a:pPr>
            <a:endParaRPr lang="en-US" dirty="0">
              <a:solidFill>
                <a:prstClr val="black"/>
              </a:solidFill>
            </a:endParaRPr>
          </a:p>
        </p:txBody>
      </p:sp>
    </p:spTree>
    <p:extLst>
      <p:ext uri="{BB962C8B-B14F-4D97-AF65-F5344CB8AC3E}">
        <p14:creationId xmlns:p14="http://schemas.microsoft.com/office/powerpoint/2010/main" val="59883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6831" y="2746963"/>
            <a:ext cx="6549629" cy="1728788"/>
          </a:xfrm>
          <a:prstGeom prst="rect">
            <a:avLst/>
          </a:prstGeom>
          <a:solidFill>
            <a:schemeClr val="bg1"/>
          </a:solidFill>
          <a:ln>
            <a:noFill/>
          </a:ln>
          <a:effectLst/>
          <a:extLst/>
        </p:spPr>
        <p:txBody>
          <a:bodyPr lIns="48221" tIns="24110" rIns="48221" bIns="24110"/>
          <a:lstStyle/>
          <a:p>
            <a:pPr algn="ctr" defTabSz="482186">
              <a:defRPr/>
            </a:pPr>
            <a:endParaRPr lang="en-US" sz="2215" dirty="0">
              <a:solidFill>
                <a:srgbClr val="FFFFFF"/>
              </a:solidFill>
              <a:effectLst>
                <a:outerShdw blurRad="38100" dist="38100" dir="2700000" algn="tl">
                  <a:srgbClr val="000000">
                    <a:alpha val="43137"/>
                  </a:srgbClr>
                </a:outerShdw>
              </a:effectLst>
              <a:latin typeface="Helvetica Neue Light" charset="0"/>
              <a:ea typeface="ヒラギノ角ゴ ProN W3" charset="0"/>
              <a:cs typeface="ヒラギノ角ゴ ProN W3" charset="0"/>
              <a:sym typeface="Helvetica Neue Light" charset="0"/>
            </a:endParaRPr>
          </a:p>
        </p:txBody>
      </p:sp>
      <p:sp>
        <p:nvSpPr>
          <p:cNvPr id="2" name="Title 1"/>
          <p:cNvSpPr>
            <a:spLocks noGrp="1"/>
          </p:cNvSpPr>
          <p:nvPr>
            <p:ph type="title"/>
          </p:nvPr>
        </p:nvSpPr>
        <p:spPr>
          <a:xfrm>
            <a:off x="0" y="38098"/>
            <a:ext cx="6066235" cy="752475"/>
          </a:xfrm>
        </p:spPr>
        <p:txBody>
          <a:bodyPr/>
          <a:lstStyle/>
          <a:p>
            <a:pPr>
              <a:defRPr/>
            </a:pPr>
            <a:r>
              <a:rPr lang="en-US" sz="2848" i="0" dirty="0"/>
              <a:t>           </a:t>
            </a:r>
            <a:r>
              <a:rPr lang="en-US" sz="2800" i="0" dirty="0"/>
              <a:t>Attendance</a:t>
            </a:r>
            <a:r>
              <a:rPr lang="en-US" sz="2848" i="0" dirty="0"/>
              <a:t> Management</a:t>
            </a:r>
          </a:p>
        </p:txBody>
      </p:sp>
      <p:sp>
        <p:nvSpPr>
          <p:cNvPr id="4" name="Content Placeholder 2"/>
          <p:cNvSpPr>
            <a:spLocks noGrp="1"/>
          </p:cNvSpPr>
          <p:nvPr>
            <p:ph idx="1"/>
          </p:nvPr>
        </p:nvSpPr>
        <p:spPr>
          <a:xfrm>
            <a:off x="628651" y="1165622"/>
            <a:ext cx="7158038" cy="3495675"/>
          </a:xfrm>
        </p:spPr>
        <p:txBody>
          <a:bodyPr/>
          <a:lstStyle/>
          <a:p>
            <a:pPr lvl="1">
              <a:spcBef>
                <a:spcPts val="633"/>
              </a:spcBef>
              <a:defRPr/>
            </a:pPr>
            <a:r>
              <a:rPr lang="en-US" sz="1688" dirty="0"/>
              <a:t>Using pcProx and internal software with traditional time clocks</a:t>
            </a:r>
          </a:p>
          <a:p>
            <a:pPr lvl="1">
              <a:spcBef>
                <a:spcPts val="633"/>
              </a:spcBef>
              <a:defRPr/>
            </a:pPr>
            <a:r>
              <a:rPr lang="en-US" sz="1688" dirty="0"/>
              <a:t>Verification of attendance is automated </a:t>
            </a:r>
          </a:p>
          <a:p>
            <a:pPr lvl="1">
              <a:spcBef>
                <a:spcPts val="633"/>
              </a:spcBef>
              <a:defRPr/>
            </a:pPr>
            <a:r>
              <a:rPr lang="en-US" sz="1688" dirty="0"/>
              <a:t>Simplified roll call and sign in</a:t>
            </a:r>
          </a:p>
          <a:p>
            <a:pPr lvl="1">
              <a:spcBef>
                <a:spcPts val="633"/>
              </a:spcBef>
              <a:defRPr/>
            </a:pPr>
            <a:r>
              <a:rPr lang="en-US" sz="1688" dirty="0"/>
              <a:t>Department chargeback - medical credit monitoring</a:t>
            </a:r>
            <a:endParaRPr lang="en-US" sz="1582"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01167" y="3617115"/>
            <a:ext cx="650975" cy="657420"/>
          </a:xfrm>
          <a:prstGeom prst="ellipse">
            <a:avLst/>
          </a:prstGeom>
          <a:noFill/>
          <a:ln>
            <a:noFill/>
          </a:ln>
          <a:effectLst/>
        </p:spPr>
      </p:pic>
      <p:pic>
        <p:nvPicPr>
          <p:cNvPr id="2765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9797" y="3711370"/>
            <a:ext cx="923925" cy="4631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descr="meeting.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76590" y="2908293"/>
            <a:ext cx="1893211" cy="1407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6" name="Picture 2" descr="time&amp;at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8122" y="113108"/>
            <a:ext cx="602456"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CO.jpe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77567" y="2908889"/>
            <a:ext cx="2050256" cy="64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descr="TGH.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27848" y="2967229"/>
            <a:ext cx="1607344"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GB"/>
              <a:t>© 2018 RF IDeas</a:t>
            </a:r>
            <a:endParaRPr lang="en-US" dirty="0"/>
          </a:p>
        </p:txBody>
      </p:sp>
      <p:sp>
        <p:nvSpPr>
          <p:cNvPr id="5" name="Footer Placeholder 4"/>
          <p:cNvSpPr>
            <a:spLocks noGrp="1"/>
          </p:cNvSpPr>
          <p:nvPr>
            <p:ph type="ftr" sz="quarter" idx="11"/>
          </p:nvPr>
        </p:nvSpPr>
        <p:spPr/>
        <p:txBody>
          <a:bodyPr/>
          <a:lstStyle/>
          <a:p>
            <a:r>
              <a:rPr lang="en-US"/>
              <a:t>Routeco Live 2018</a:t>
            </a:r>
            <a:endParaRPr lang="en-US" dirty="0"/>
          </a:p>
        </p:txBody>
      </p:sp>
    </p:spTree>
    <p:extLst>
      <p:ext uri="{BB962C8B-B14F-4D97-AF65-F5344CB8AC3E}">
        <p14:creationId xmlns:p14="http://schemas.microsoft.com/office/powerpoint/2010/main" val="1593878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06645" y="161523"/>
            <a:ext cx="8229600" cy="63531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1" kern="1200">
                <a:solidFill>
                  <a:srgbClr val="C8102E"/>
                </a:solidFill>
                <a:latin typeface="Arial"/>
                <a:ea typeface="+mj-ea"/>
                <a:cs typeface="Arial"/>
              </a:defRPr>
            </a:lvl1pPr>
          </a:lstStyle>
          <a:p>
            <a:r>
              <a:rPr lang="en-US" sz="2800" i="0" dirty="0"/>
              <a:t>Market Trends </a:t>
            </a:r>
          </a:p>
        </p:txBody>
      </p:sp>
      <p:sp>
        <p:nvSpPr>
          <p:cNvPr id="7" name="Text Placeholder 5"/>
          <p:cNvSpPr txBox="1">
            <a:spLocks/>
          </p:cNvSpPr>
          <p:nvPr/>
        </p:nvSpPr>
        <p:spPr>
          <a:xfrm>
            <a:off x="122076" y="1065043"/>
            <a:ext cx="5589968" cy="380590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C8102E"/>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8102E"/>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C8102E"/>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C8102E"/>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C8102E"/>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1600" dirty="0">
                <a:solidFill>
                  <a:prstClr val="black"/>
                </a:solidFill>
              </a:rPr>
              <a:t>Company credential continues to be widely used</a:t>
            </a:r>
          </a:p>
          <a:p>
            <a:pPr lvl="1">
              <a:spcBef>
                <a:spcPts val="0"/>
              </a:spcBef>
              <a:spcAft>
                <a:spcPts val="600"/>
              </a:spcAft>
            </a:pPr>
            <a:r>
              <a:rPr lang="en-US" sz="1200" dirty="0">
                <a:solidFill>
                  <a:prstClr val="black"/>
                </a:solidFill>
              </a:rPr>
              <a:t>Trending towards more secure 13.56 MHz contactless solutions</a:t>
            </a:r>
          </a:p>
          <a:p>
            <a:pPr>
              <a:spcBef>
                <a:spcPts val="0"/>
              </a:spcBef>
              <a:spcAft>
                <a:spcPts val="600"/>
              </a:spcAft>
            </a:pPr>
            <a:r>
              <a:rPr lang="en-US" sz="1600" dirty="0"/>
              <a:t>Security/Chief Security Officer (CSO) responsibility sits at board level </a:t>
            </a:r>
          </a:p>
          <a:p>
            <a:pPr>
              <a:spcBef>
                <a:spcPts val="0"/>
              </a:spcBef>
              <a:spcAft>
                <a:spcPts val="600"/>
              </a:spcAft>
            </a:pPr>
            <a:r>
              <a:rPr lang="en-US" sz="1600" dirty="0"/>
              <a:t>Existing credentials meet IT management directives:</a:t>
            </a:r>
          </a:p>
          <a:p>
            <a:pPr lvl="1">
              <a:spcBef>
                <a:spcPts val="0"/>
              </a:spcBef>
              <a:spcAft>
                <a:spcPts val="600"/>
              </a:spcAft>
            </a:pPr>
            <a:r>
              <a:rPr lang="en-US" sz="1400" dirty="0"/>
              <a:t>Reduce technologies, leverage existing card infrastructure</a:t>
            </a:r>
          </a:p>
          <a:p>
            <a:pPr lvl="1">
              <a:spcBef>
                <a:spcPts val="0"/>
              </a:spcBef>
              <a:spcAft>
                <a:spcPts val="600"/>
              </a:spcAft>
            </a:pPr>
            <a:r>
              <a:rPr lang="en-US" sz="1400" dirty="0"/>
              <a:t>Leverage existing Active Directory systems</a:t>
            </a:r>
          </a:p>
          <a:p>
            <a:pPr lvl="1">
              <a:spcBef>
                <a:spcPts val="0"/>
              </a:spcBef>
              <a:spcAft>
                <a:spcPts val="600"/>
              </a:spcAft>
            </a:pPr>
            <a:r>
              <a:rPr lang="en-US" sz="1400" dirty="0"/>
              <a:t>Improve identity management process</a:t>
            </a:r>
          </a:p>
          <a:p>
            <a:pPr>
              <a:spcBef>
                <a:spcPts val="0"/>
              </a:spcBef>
              <a:spcAft>
                <a:spcPts val="600"/>
              </a:spcAft>
            </a:pPr>
            <a:r>
              <a:rPr lang="en-US" sz="1800" dirty="0"/>
              <a:t>CISO driving greater compliance &amp; audit</a:t>
            </a:r>
          </a:p>
          <a:p>
            <a:pPr lvl="1">
              <a:spcBef>
                <a:spcPts val="0"/>
              </a:spcBef>
              <a:spcAft>
                <a:spcPts val="600"/>
              </a:spcAft>
            </a:pPr>
            <a:r>
              <a:rPr lang="en-US" sz="1400" dirty="0"/>
              <a:t>Lockdown ’Data protection’ </a:t>
            </a:r>
          </a:p>
          <a:p>
            <a:pPr lvl="2">
              <a:spcBef>
                <a:spcPts val="0"/>
              </a:spcBef>
              <a:spcAft>
                <a:spcPts val="600"/>
              </a:spcAft>
            </a:pPr>
            <a:r>
              <a:rPr lang="en-US" sz="1200" dirty="0"/>
              <a:t>General Data Protection Regulation (GDPR)</a:t>
            </a:r>
          </a:p>
          <a:p>
            <a:pPr lvl="2">
              <a:spcBef>
                <a:spcPts val="0"/>
              </a:spcBef>
              <a:spcAft>
                <a:spcPts val="600"/>
              </a:spcAft>
            </a:pPr>
            <a:r>
              <a:rPr lang="en-US" sz="1200" dirty="0"/>
              <a:t>Health Insurance Portability and Accountability Act (HIPAA)</a:t>
            </a:r>
          </a:p>
          <a:p>
            <a:pPr marL="0" indent="0">
              <a:spcBef>
                <a:spcPts val="0"/>
              </a:spcBef>
              <a:spcAft>
                <a:spcPts val="600"/>
              </a:spcAft>
              <a:buFont typeface="Arial"/>
              <a:buNone/>
            </a:pPr>
            <a:endParaRPr lang="en-US" dirty="0"/>
          </a:p>
          <a:p>
            <a:pPr lvl="2">
              <a:spcBef>
                <a:spcPts val="0"/>
              </a:spcBef>
              <a:spcAft>
                <a:spcPts val="600"/>
              </a:spcAft>
            </a:pPr>
            <a:endParaRPr lang="en-US" sz="1400"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5926" y="2764732"/>
            <a:ext cx="2357562" cy="1497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2044" y="973347"/>
            <a:ext cx="3285326" cy="1724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Footer Placeholder 4">
            <a:extLst>
              <a:ext uri="{FF2B5EF4-FFF2-40B4-BE49-F238E27FC236}">
                <a16:creationId xmlns:a16="http://schemas.microsoft.com/office/drawing/2014/main" id="{C195282E-B656-45FB-8E53-0E6B595FA971}"/>
              </a:ext>
            </a:extLst>
          </p:cNvPr>
          <p:cNvSpPr>
            <a:spLocks noGrp="1"/>
          </p:cNvSpPr>
          <p:nvPr>
            <p:ph type="ftr" sz="quarter" idx="11"/>
          </p:nvPr>
        </p:nvSpPr>
        <p:spPr>
          <a:xfrm>
            <a:off x="5299969" y="4767263"/>
            <a:ext cx="3069331" cy="273844"/>
          </a:xfrm>
        </p:spPr>
        <p:txBody>
          <a:bodyPr/>
          <a:lstStyle/>
          <a:p>
            <a:pPr algn="r"/>
            <a:r>
              <a:rPr lang="en-US" dirty="0" err="1"/>
              <a:t>Routeco</a:t>
            </a:r>
            <a:r>
              <a:rPr lang="en-US" dirty="0"/>
              <a:t> Live 2018</a:t>
            </a:r>
          </a:p>
        </p:txBody>
      </p:sp>
    </p:spTree>
    <p:extLst>
      <p:ext uri="{BB962C8B-B14F-4D97-AF65-F5344CB8AC3E}">
        <p14:creationId xmlns:p14="http://schemas.microsoft.com/office/powerpoint/2010/main" val="901910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80" y="205978"/>
            <a:ext cx="8446520" cy="594122"/>
          </a:xfrm>
        </p:spPr>
        <p:txBody>
          <a:bodyPr>
            <a:normAutofit/>
          </a:bodyPr>
          <a:lstStyle/>
          <a:p>
            <a:r>
              <a:rPr lang="en-US" sz="2800" i="0" dirty="0"/>
              <a:t>Applications &amp; Partners</a:t>
            </a:r>
          </a:p>
        </p:txBody>
      </p:sp>
      <p:sp>
        <p:nvSpPr>
          <p:cNvPr id="3" name="Content Placeholder 2"/>
          <p:cNvSpPr>
            <a:spLocks noGrp="1"/>
          </p:cNvSpPr>
          <p:nvPr>
            <p:ph idx="1"/>
          </p:nvPr>
        </p:nvSpPr>
        <p:spPr>
          <a:xfrm>
            <a:off x="457200" y="1195354"/>
            <a:ext cx="4114800" cy="3242072"/>
          </a:xfrm>
        </p:spPr>
        <p:txBody>
          <a:bodyPr>
            <a:normAutofit fontScale="92500" lnSpcReduction="20000"/>
          </a:bodyPr>
          <a:lstStyle/>
          <a:p>
            <a:pPr marL="285750" indent="-285750">
              <a:buFont typeface="Arial" panose="020B0604020202020204" pitchFamily="34" charset="0"/>
              <a:buChar char="•"/>
            </a:pPr>
            <a:r>
              <a:rPr lang="en-US" dirty="0"/>
              <a:t>Applications</a:t>
            </a:r>
          </a:p>
          <a:p>
            <a:pPr marL="685800" lvl="1"/>
            <a:r>
              <a:rPr lang="en-US" dirty="0"/>
              <a:t>FactoryTalk</a:t>
            </a:r>
            <a:r>
              <a:rPr lang="en-US" baseline="30000" dirty="0"/>
              <a:t>®</a:t>
            </a:r>
            <a:r>
              <a:rPr lang="en-US" dirty="0"/>
              <a:t> View ME/SE</a:t>
            </a:r>
          </a:p>
          <a:p>
            <a:pPr marL="685800" lvl="1"/>
            <a:r>
              <a:rPr lang="en-US" dirty="0"/>
              <a:t>Allen-Bradley</a:t>
            </a:r>
            <a:r>
              <a:rPr lang="en-US" baseline="30000" dirty="0"/>
              <a:t>®</a:t>
            </a:r>
            <a:r>
              <a:rPr lang="en-US" dirty="0"/>
              <a:t> PLC/PAC </a:t>
            </a:r>
          </a:p>
          <a:p>
            <a:pPr marL="685800" lvl="1"/>
            <a:r>
              <a:rPr lang="en-US" dirty="0"/>
              <a:t>ThinManager</a:t>
            </a:r>
            <a:r>
              <a:rPr lang="en-US" baseline="30000" dirty="0"/>
              <a:t>®</a:t>
            </a:r>
            <a:endParaRPr lang="en-US" dirty="0"/>
          </a:p>
          <a:p>
            <a:pPr marL="685800" lvl="1"/>
            <a:r>
              <a:rPr lang="en-US" dirty="0"/>
              <a:t>SCADA</a:t>
            </a:r>
          </a:p>
          <a:p>
            <a:pPr marL="685800" lvl="1"/>
            <a:r>
              <a:rPr lang="en-US" dirty="0"/>
              <a:t>Industrial dispensing machines</a:t>
            </a:r>
          </a:p>
          <a:p>
            <a:pPr marL="685800" lvl="1"/>
            <a:r>
              <a:rPr lang="en-US" dirty="0"/>
              <a:t>Mobile devices</a:t>
            </a:r>
          </a:p>
          <a:p>
            <a:pPr marL="685800" lvl="1"/>
            <a:r>
              <a:rPr lang="en-US" dirty="0"/>
              <a:t>Payroll</a:t>
            </a:r>
          </a:p>
          <a:p>
            <a:pPr marL="685800" lvl="1"/>
            <a:r>
              <a:rPr lang="en-US" dirty="0"/>
              <a:t>Point of Sale</a:t>
            </a:r>
          </a:p>
          <a:p>
            <a:pPr marL="685800" lvl="1"/>
            <a:r>
              <a:rPr lang="en-US" dirty="0"/>
              <a:t>…and many more</a:t>
            </a:r>
          </a:p>
        </p:txBody>
      </p:sp>
      <p:sp>
        <p:nvSpPr>
          <p:cNvPr id="4" name="Date Placeholder 3"/>
          <p:cNvSpPr>
            <a:spLocks noGrp="1"/>
          </p:cNvSpPr>
          <p:nvPr>
            <p:ph type="dt" sz="half" idx="10"/>
          </p:nvPr>
        </p:nvSpPr>
        <p:spPr/>
        <p:txBody>
          <a:bodyPr/>
          <a:lstStyle/>
          <a:p>
            <a:pPr>
              <a:defRPr/>
            </a:pPr>
            <a:r>
              <a:rPr lang="en-GB">
                <a:solidFill>
                  <a:srgbClr val="808080"/>
                </a:solidFill>
              </a:rPr>
              <a:t>© 2018 RF IDeas</a:t>
            </a:r>
            <a:endParaRPr lang="en-US" dirty="0">
              <a:solidFill>
                <a:srgbClr val="808080"/>
              </a:solidFill>
            </a:endParaRPr>
          </a:p>
        </p:txBody>
      </p:sp>
      <p:sp>
        <p:nvSpPr>
          <p:cNvPr id="9"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7" name="Content Placeholder 2"/>
          <p:cNvSpPr txBox="1">
            <a:spLocks/>
          </p:cNvSpPr>
          <p:nvPr/>
        </p:nvSpPr>
        <p:spPr>
          <a:xfrm>
            <a:off x="4800600" y="1156020"/>
            <a:ext cx="4114800" cy="2022872"/>
          </a:xfrm>
          <a:prstGeom prst="rect">
            <a:avLst/>
          </a:prstGeom>
        </p:spPr>
        <p:txBody>
          <a:bodyPr vert="horz" lIns="91440" tIns="45720" rIns="91440" bIns="45720" rtlCol="0">
            <a:normAutofit fontScale="92500" lnSpcReduction="10000"/>
          </a:bodyPr>
          <a:lstStyle>
            <a:lvl1pPr marL="285750" indent="-285750">
              <a:spcBef>
                <a:spcPct val="20000"/>
              </a:spcBef>
              <a:buClr>
                <a:srgbClr val="C8102E"/>
              </a:buClr>
              <a:buFont typeface="Arial" panose="020B0604020202020204" pitchFamily="34" charset="0"/>
              <a:buChar char="•"/>
              <a:defRPr sz="2400">
                <a:latin typeface="Arial"/>
                <a:cs typeface="Arial"/>
              </a:defRPr>
            </a:lvl1pPr>
            <a:lvl2pPr marL="685800" lvl="1" indent="-285750">
              <a:spcBef>
                <a:spcPct val="20000"/>
              </a:spcBef>
              <a:buClr>
                <a:srgbClr val="C8102E"/>
              </a:buClr>
              <a:buFont typeface="Arial"/>
              <a:buChar char="–"/>
              <a:defRPr sz="2000">
                <a:latin typeface="Arial"/>
                <a:cs typeface="Arial"/>
              </a:defRPr>
            </a:lvl2pPr>
            <a:lvl3pPr marL="1143000" indent="-228600">
              <a:spcBef>
                <a:spcPct val="20000"/>
              </a:spcBef>
              <a:buClr>
                <a:srgbClr val="C8102E"/>
              </a:buClr>
              <a:buFont typeface="Arial"/>
              <a:buChar char="•"/>
              <a:defRPr>
                <a:latin typeface="Arial"/>
                <a:cs typeface="Arial"/>
              </a:defRPr>
            </a:lvl3pPr>
            <a:lvl4pPr marL="1600200" indent="-228600">
              <a:spcBef>
                <a:spcPct val="20000"/>
              </a:spcBef>
              <a:buClr>
                <a:srgbClr val="C8102E"/>
              </a:buClr>
              <a:buFont typeface="Arial"/>
              <a:buChar char="–"/>
              <a:defRPr sz="1600">
                <a:latin typeface="Arial"/>
                <a:cs typeface="Arial"/>
              </a:defRPr>
            </a:lvl4pPr>
            <a:lvl5pPr marL="2057400" indent="-228600">
              <a:spcBef>
                <a:spcPct val="20000"/>
              </a:spcBef>
              <a:buClr>
                <a:srgbClr val="C8102E"/>
              </a:buClr>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Solution Partners</a:t>
            </a:r>
          </a:p>
          <a:p>
            <a:pPr lvl="1"/>
            <a:r>
              <a:rPr lang="en-US" dirty="0"/>
              <a:t>Distributors</a:t>
            </a:r>
          </a:p>
          <a:p>
            <a:pPr lvl="1"/>
            <a:r>
              <a:rPr lang="en-US" dirty="0"/>
              <a:t>System Integrators</a:t>
            </a:r>
          </a:p>
          <a:p>
            <a:pPr lvl="1"/>
            <a:r>
              <a:rPr lang="en-US" dirty="0"/>
              <a:t>OEM builders</a:t>
            </a:r>
          </a:p>
          <a:p>
            <a:pPr lvl="1"/>
            <a:r>
              <a:rPr lang="en-US" dirty="0"/>
              <a:t>Rockwell Automation</a:t>
            </a:r>
          </a:p>
          <a:p>
            <a:pPr lvl="1"/>
            <a:r>
              <a:rPr lang="en-US" dirty="0"/>
              <a:t>…and many more</a:t>
            </a:r>
          </a:p>
        </p:txBody>
      </p:sp>
      <p:pic>
        <p:nvPicPr>
          <p:cNvPr id="5" name="Picture 4" descr="Screen Shot 2015-06-05 at 12.11.4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0385" y="3311144"/>
            <a:ext cx="1905000" cy="1009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ttp://ab.rockwellautomation.com/resources/images/allenbradley/allen-bradley-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4558" y="4437426"/>
            <a:ext cx="281776" cy="281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28676" y="4437426"/>
            <a:ext cx="985564" cy="270867"/>
          </a:xfrm>
          <a:prstGeom prst="rect">
            <a:avLst/>
          </a:prstGeom>
        </p:spPr>
      </p:pic>
    </p:spTree>
    <p:extLst>
      <p:ext uri="{BB962C8B-B14F-4D97-AF65-F5344CB8AC3E}">
        <p14:creationId xmlns:p14="http://schemas.microsoft.com/office/powerpoint/2010/main" val="143341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6D60-E32A-4E7F-A03D-08F125C291EE}"/>
              </a:ext>
            </a:extLst>
          </p:cNvPr>
          <p:cNvSpPr>
            <a:spLocks noGrp="1"/>
          </p:cNvSpPr>
          <p:nvPr>
            <p:ph type="title"/>
          </p:nvPr>
        </p:nvSpPr>
        <p:spPr>
          <a:xfrm>
            <a:off x="0" y="191097"/>
            <a:ext cx="8471971" cy="594122"/>
          </a:xfrm>
        </p:spPr>
        <p:txBody>
          <a:bodyPr>
            <a:noAutofit/>
          </a:bodyPr>
          <a:lstStyle/>
          <a:p>
            <a:r>
              <a:rPr lang="en-US" sz="2600" i="0" dirty="0"/>
              <a:t>Badge Readers Increase Productivity &amp; Security</a:t>
            </a:r>
          </a:p>
        </p:txBody>
      </p:sp>
      <p:sp>
        <p:nvSpPr>
          <p:cNvPr id="3" name="Content Placeholder 2">
            <a:extLst>
              <a:ext uri="{FF2B5EF4-FFF2-40B4-BE49-F238E27FC236}">
                <a16:creationId xmlns:a16="http://schemas.microsoft.com/office/drawing/2014/main" id="{862E9889-4186-4325-B2F2-5539EED89FB6}"/>
              </a:ext>
            </a:extLst>
          </p:cNvPr>
          <p:cNvSpPr>
            <a:spLocks noGrp="1"/>
          </p:cNvSpPr>
          <p:nvPr>
            <p:ph idx="1"/>
          </p:nvPr>
        </p:nvSpPr>
        <p:spPr>
          <a:xfrm>
            <a:off x="4641261" y="1042782"/>
            <a:ext cx="4065224" cy="3394472"/>
          </a:xfrm>
        </p:spPr>
        <p:txBody>
          <a:bodyPr>
            <a:normAutofit fontScale="92500" lnSpcReduction="20000"/>
          </a:bodyPr>
          <a:lstStyle/>
          <a:p>
            <a:pPr marL="0" indent="0">
              <a:buNone/>
            </a:pPr>
            <a:r>
              <a:rPr lang="en-US" i="1" dirty="0">
                <a:latin typeface="Arial" panose="020B0604020202020204" pitchFamily="34" charset="0"/>
                <a:cs typeface="Arial" panose="020B0604020202020204" pitchFamily="34" charset="0"/>
              </a:rPr>
              <a:t>‘RF IDeas badge readers installed at critical points throughout your facility, enables employees throughout the manufacturing facility to use their ID badge for secure logical access or single sign-on to production lines, industrial vending machines, factory workstations, compliance training sign-in and more’</a:t>
            </a:r>
          </a:p>
          <a:p>
            <a:endParaRPr lang="en-US" i="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9F02096-C025-41EF-8FF7-3717D2295EDE}"/>
              </a:ext>
            </a:extLst>
          </p:cNvPr>
          <p:cNvSpPr>
            <a:spLocks noGrp="1"/>
          </p:cNvSpPr>
          <p:nvPr>
            <p:ph type="dt" sz="half" idx="10"/>
          </p:nvPr>
        </p:nvSpPr>
        <p:spPr/>
        <p:txBody>
          <a:bodyPr/>
          <a:lstStyle/>
          <a:p>
            <a:r>
              <a:rPr lang="en-GB"/>
              <a:t>© 2018 RF IDeas</a:t>
            </a:r>
            <a:endParaRPr lang="en-US" dirty="0"/>
          </a:p>
        </p:txBody>
      </p:sp>
      <p:sp>
        <p:nvSpPr>
          <p:cNvPr id="7" name="Footer Placeholder 2">
            <a:extLst>
              <a:ext uri="{FF2B5EF4-FFF2-40B4-BE49-F238E27FC236}">
                <a16:creationId xmlns:a16="http://schemas.microsoft.com/office/drawing/2014/main" id="{B91A734C-B8C5-4823-81CF-60E410354926}"/>
              </a:ext>
            </a:extLst>
          </p:cNvPr>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531" y="2047005"/>
            <a:ext cx="4171721" cy="2346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33851" y="900195"/>
            <a:ext cx="1972441" cy="1031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50110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A4A6-B55D-4D8A-8E9B-90D946E4622D}"/>
              </a:ext>
            </a:extLst>
          </p:cNvPr>
          <p:cNvSpPr>
            <a:spLocks noGrp="1"/>
          </p:cNvSpPr>
          <p:nvPr>
            <p:ph type="title"/>
          </p:nvPr>
        </p:nvSpPr>
        <p:spPr>
          <a:xfrm>
            <a:off x="0" y="205978"/>
            <a:ext cx="8229600" cy="594122"/>
          </a:xfrm>
        </p:spPr>
        <p:txBody>
          <a:bodyPr>
            <a:normAutofit/>
          </a:bodyPr>
          <a:lstStyle/>
          <a:p>
            <a:r>
              <a:rPr lang="en-US" sz="2800" i="0" dirty="0"/>
              <a:t>RF </a:t>
            </a:r>
            <a:r>
              <a:rPr lang="en-US" sz="2800" i="0" dirty="0" err="1"/>
              <a:t>IDeas</a:t>
            </a:r>
            <a:r>
              <a:rPr lang="en-US" sz="2800" i="0" dirty="0"/>
              <a:t> Products Partner with Rockwell</a:t>
            </a:r>
          </a:p>
        </p:txBody>
      </p:sp>
      <p:sp>
        <p:nvSpPr>
          <p:cNvPr id="3" name="Content Placeholder 2">
            <a:extLst>
              <a:ext uri="{FF2B5EF4-FFF2-40B4-BE49-F238E27FC236}">
                <a16:creationId xmlns:a16="http://schemas.microsoft.com/office/drawing/2014/main" id="{4B1C7B1B-8DD9-462A-ABAF-5A058035FAC0}"/>
              </a:ext>
            </a:extLst>
          </p:cNvPr>
          <p:cNvSpPr>
            <a:spLocks noGrp="1"/>
          </p:cNvSpPr>
          <p:nvPr>
            <p:ph idx="1"/>
          </p:nvPr>
        </p:nvSpPr>
        <p:spPr>
          <a:xfrm>
            <a:off x="4212289" y="1086445"/>
            <a:ext cx="4721192" cy="3394472"/>
          </a:xfrm>
        </p:spPr>
        <p:txBody>
          <a:bodyPr>
            <a:normAutofit/>
          </a:bodyPr>
          <a:lstStyle/>
          <a:p>
            <a:pPr marL="0" indent="0" algn="ctr">
              <a:lnSpc>
                <a:spcPct val="90000"/>
              </a:lnSpc>
              <a:buNone/>
            </a:pPr>
            <a:r>
              <a:rPr lang="en-US" i="1" dirty="0">
                <a:latin typeface="Arial" panose="020B0604020202020204" pitchFamily="34" charset="0"/>
                <a:cs typeface="Arial" panose="020B0604020202020204" pitchFamily="34" charset="0"/>
              </a:rPr>
              <a:t>‘The </a:t>
            </a:r>
            <a:r>
              <a:rPr lang="en-US" i="1" dirty="0" err="1">
                <a:latin typeface="Arial" panose="020B0604020202020204" pitchFamily="34" charset="0"/>
                <a:cs typeface="Arial" panose="020B0604020202020204" pitchFamily="34" charset="0"/>
              </a:rPr>
              <a:t>pcProx</a:t>
            </a:r>
            <a:r>
              <a:rPr lang="en-US" i="1" baseline="30000"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 Plus family of readers are built to work with Rockwell Automation HMIs, PACs and PLCs including </a:t>
            </a:r>
            <a:r>
              <a:rPr lang="en-US" i="1" dirty="0" err="1">
                <a:latin typeface="Arial" panose="020B0604020202020204" pitchFamily="34" charset="0"/>
                <a:cs typeface="Arial" panose="020B0604020202020204" pitchFamily="34" charset="0"/>
              </a:rPr>
              <a:t>FactoryTalk</a:t>
            </a:r>
            <a:r>
              <a:rPr lang="en-US" i="1" dirty="0">
                <a:latin typeface="Arial" panose="020B0604020202020204" pitchFamily="34" charset="0"/>
                <a:cs typeface="Arial" panose="020B0604020202020204" pitchFamily="34" charset="0"/>
              </a:rPr>
              <a:t>™ View SE and ME to streamline the log-in process.   And it is easy to spec our readers in Rockwell systems, making it simple to find the right products to match Rockwell Equipment’</a:t>
            </a:r>
          </a:p>
        </p:txBody>
      </p:sp>
      <p:sp>
        <p:nvSpPr>
          <p:cNvPr id="4" name="Date Placeholder 3">
            <a:extLst>
              <a:ext uri="{FF2B5EF4-FFF2-40B4-BE49-F238E27FC236}">
                <a16:creationId xmlns:a16="http://schemas.microsoft.com/office/drawing/2014/main" id="{542C309B-61C5-4DB2-B35C-4E7D526735F1}"/>
              </a:ext>
            </a:extLst>
          </p:cNvPr>
          <p:cNvSpPr>
            <a:spLocks noGrp="1"/>
          </p:cNvSpPr>
          <p:nvPr>
            <p:ph type="dt" sz="half" idx="10"/>
          </p:nvPr>
        </p:nvSpPr>
        <p:spPr/>
        <p:txBody>
          <a:bodyPr/>
          <a:lstStyle/>
          <a:p>
            <a:r>
              <a:rPr lang="en-GB"/>
              <a:t>© 2018 RF IDeas</a:t>
            </a:r>
            <a:endParaRPr lang="en-US" dirty="0"/>
          </a:p>
        </p:txBody>
      </p:sp>
      <p:sp>
        <p:nvSpPr>
          <p:cNvPr id="8" name="Footer Placeholder 2">
            <a:extLst>
              <a:ext uri="{FF2B5EF4-FFF2-40B4-BE49-F238E27FC236}">
                <a16:creationId xmlns:a16="http://schemas.microsoft.com/office/drawing/2014/main" id="{EB55038B-514C-4002-A198-686C71BCDD10}"/>
              </a:ext>
            </a:extLst>
          </p:cNvPr>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646" y="1457114"/>
            <a:ext cx="3614780" cy="2306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9355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419" y="205978"/>
            <a:ext cx="8613381" cy="594122"/>
          </a:xfrm>
        </p:spPr>
        <p:txBody>
          <a:bodyPr>
            <a:normAutofit/>
          </a:bodyPr>
          <a:lstStyle/>
          <a:p>
            <a:r>
              <a:rPr lang="en-US" sz="2800" i="0" dirty="0"/>
              <a:t>Operator Identification / Authentication</a:t>
            </a:r>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8" name="Footer Placeholder 2"/>
          <p:cNvSpPr>
            <a:spLocks noGrp="1"/>
          </p:cNvSpPr>
          <p:nvPr>
            <p:ph type="ftr" sz="quarter" idx="11"/>
          </p:nvPr>
        </p:nvSpPr>
        <p:spPr>
          <a:xfrm>
            <a:off x="5892800" y="4760539"/>
            <a:ext cx="2476500" cy="273844"/>
          </a:xfrm>
        </p:spPr>
        <p:txBody>
          <a:bodyPr/>
          <a:lstStyle/>
          <a:p>
            <a:pPr defTabSz="457200"/>
            <a:r>
              <a:rPr lang="en-US">
                <a:solidFill>
                  <a:prstClr val="white"/>
                </a:solidFill>
              </a:rPr>
              <a:t>Routeco Live 2018</a:t>
            </a:r>
            <a:endParaRPr lang="en-US" dirty="0">
              <a:solidFill>
                <a:prstClr val="white"/>
              </a:solidFill>
            </a:endParaRPr>
          </a:p>
        </p:txBody>
      </p:sp>
      <p:sp>
        <p:nvSpPr>
          <p:cNvPr id="9" name="Content Placeholder 7"/>
          <p:cNvSpPr txBox="1">
            <a:spLocks/>
          </p:cNvSpPr>
          <p:nvPr/>
        </p:nvSpPr>
        <p:spPr>
          <a:xfrm>
            <a:off x="409812" y="1233797"/>
            <a:ext cx="5893646" cy="3394472"/>
          </a:xfrm>
          <a:prstGeom prst="rect">
            <a:avLst/>
          </a:prstGeom>
        </p:spPr>
        <p:txBody>
          <a:bodyPr vert="horz" lIns="91440" tIns="45720" rIns="91440" bIns="45720" rtlCol="0">
            <a:normAutofit/>
          </a:bodyPr>
          <a:lstStyle>
            <a:lvl1pPr marL="342900" indent="-342900">
              <a:spcBef>
                <a:spcPct val="20000"/>
              </a:spcBef>
              <a:buClr>
                <a:srgbClr val="C8102E"/>
              </a:buClr>
              <a:buFont typeface="Arial"/>
              <a:buChar char="•"/>
              <a:defRPr sz="2000">
                <a:latin typeface="Arial"/>
                <a:cs typeface="Arial"/>
              </a:defRPr>
            </a:lvl1pPr>
            <a:lvl2pPr marL="742950" lvl="1" indent="-285750">
              <a:spcBef>
                <a:spcPct val="20000"/>
              </a:spcBef>
              <a:buClr>
                <a:srgbClr val="C8102E"/>
              </a:buClr>
              <a:buFont typeface="Arial"/>
              <a:buChar char="–"/>
              <a:defRPr>
                <a:latin typeface="Arial"/>
                <a:cs typeface="Arial"/>
              </a:defRPr>
            </a:lvl2pPr>
            <a:lvl3pPr marL="1143000" indent="-228600">
              <a:spcBef>
                <a:spcPct val="20000"/>
              </a:spcBef>
              <a:buClr>
                <a:srgbClr val="C8102E"/>
              </a:buClr>
              <a:buFont typeface="Arial"/>
              <a:buChar char="•"/>
              <a:defRPr>
                <a:latin typeface="Arial"/>
                <a:cs typeface="Arial"/>
              </a:defRPr>
            </a:lvl3pPr>
            <a:lvl4pPr marL="1600200" indent="-228600">
              <a:spcBef>
                <a:spcPct val="20000"/>
              </a:spcBef>
              <a:buClr>
                <a:srgbClr val="C8102E"/>
              </a:buClr>
              <a:buFont typeface="Arial"/>
              <a:buChar char="–"/>
              <a:defRPr sz="1600">
                <a:latin typeface="Arial"/>
                <a:cs typeface="Arial"/>
              </a:defRPr>
            </a:lvl4pPr>
            <a:lvl5pPr marL="2057400" indent="-228600">
              <a:spcBef>
                <a:spcPct val="20000"/>
              </a:spcBef>
              <a:buClr>
                <a:srgbClr val="C8102E"/>
              </a:buClr>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Identify operators during production</a:t>
            </a:r>
          </a:p>
          <a:p>
            <a:r>
              <a:rPr lang="en-US" dirty="0"/>
              <a:t>Limit equipment access</a:t>
            </a:r>
          </a:p>
          <a:p>
            <a:r>
              <a:rPr lang="en-US" dirty="0"/>
              <a:t>Set authorizations layers</a:t>
            </a:r>
          </a:p>
          <a:p>
            <a:r>
              <a:rPr lang="en-US" dirty="0"/>
              <a:t>Associate operator ID</a:t>
            </a:r>
          </a:p>
          <a:p>
            <a:pPr lvl="1"/>
            <a:r>
              <a:rPr lang="en-US" dirty="0"/>
              <a:t>SKUs, processes, operations management</a:t>
            </a:r>
          </a:p>
          <a:p>
            <a:r>
              <a:rPr lang="en-US" dirty="0"/>
              <a:t>Reporting</a:t>
            </a:r>
          </a:p>
          <a:p>
            <a:pPr lvl="1"/>
            <a:r>
              <a:rPr lang="en-US" dirty="0"/>
              <a:t>Who is on a machine?</a:t>
            </a:r>
          </a:p>
          <a:p>
            <a:pPr lvl="1"/>
            <a:r>
              <a:rPr lang="en-US" dirty="0"/>
              <a:t>What did they change?</a:t>
            </a:r>
          </a:p>
          <a:p>
            <a:pPr lvl="1"/>
            <a:r>
              <a:rPr lang="en-US" dirty="0"/>
              <a:t>Were they allowed to make changes?</a:t>
            </a:r>
          </a:p>
        </p:txBody>
      </p:sp>
      <p:pic>
        <p:nvPicPr>
          <p:cNvPr id="3" name="Picture 2" descr="surface_mount_reader_badge_rt_3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504950"/>
            <a:ext cx="2187940" cy="2652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63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3467" y="205978"/>
            <a:ext cx="8573334" cy="594122"/>
          </a:xfrm>
        </p:spPr>
        <p:txBody>
          <a:bodyPr>
            <a:normAutofit/>
          </a:bodyPr>
          <a:lstStyle/>
          <a:p>
            <a:r>
              <a:rPr lang="en-US" sz="2800" i="0" dirty="0"/>
              <a:t>Factory Floor Challenges</a:t>
            </a:r>
          </a:p>
        </p:txBody>
      </p:sp>
      <p:sp>
        <p:nvSpPr>
          <p:cNvPr id="8" name="Content Placeholder 7"/>
          <p:cNvSpPr>
            <a:spLocks noGrp="1"/>
          </p:cNvSpPr>
          <p:nvPr>
            <p:ph idx="1"/>
          </p:nvPr>
        </p:nvSpPr>
        <p:spPr>
          <a:xfrm>
            <a:off x="200004" y="1416860"/>
            <a:ext cx="5740842" cy="3103958"/>
          </a:xfrm>
        </p:spPr>
        <p:txBody>
          <a:bodyPr>
            <a:normAutofit/>
          </a:bodyPr>
          <a:lstStyle/>
          <a:p>
            <a:r>
              <a:rPr lang="en-US" sz="2000" dirty="0"/>
              <a:t>Operator Identification / Authentication</a:t>
            </a:r>
          </a:p>
          <a:p>
            <a:r>
              <a:rPr lang="en-US" sz="2000" dirty="0"/>
              <a:t>Training Logging</a:t>
            </a:r>
          </a:p>
          <a:p>
            <a:r>
              <a:rPr lang="en-US" sz="2000" dirty="0"/>
              <a:t>Mustering Emergency Assembly</a:t>
            </a:r>
          </a:p>
          <a:p>
            <a:r>
              <a:rPr lang="en-US" sz="2000" dirty="0"/>
              <a:t>Quality Assurance</a:t>
            </a:r>
          </a:p>
          <a:p>
            <a:r>
              <a:rPr lang="en-US" sz="2000" dirty="0"/>
              <a:t>Time and Attendance</a:t>
            </a:r>
          </a:p>
          <a:p>
            <a:r>
              <a:rPr lang="en-US" sz="2000" dirty="0"/>
              <a:t>Industrial Supply Management</a:t>
            </a:r>
          </a:p>
          <a:p>
            <a:pPr lvl="1"/>
            <a:endParaRPr lang="en-US" sz="1800" dirty="0"/>
          </a:p>
        </p:txBody>
      </p:sp>
      <p:sp>
        <p:nvSpPr>
          <p:cNvPr id="2" name="Date Placeholder 1"/>
          <p:cNvSpPr>
            <a:spLocks noGrp="1"/>
          </p:cNvSpPr>
          <p:nvPr>
            <p:ph type="dt" sz="half" idx="10"/>
          </p:nvPr>
        </p:nvSpPr>
        <p:spPr/>
        <p:txBody>
          <a:bodyPr/>
          <a:lstStyle/>
          <a:p>
            <a:r>
              <a:rPr lang="en-GB">
                <a:solidFill>
                  <a:srgbClr val="808080"/>
                </a:solidFill>
              </a:rPr>
              <a:t>© 2018 RF IDeas</a:t>
            </a:r>
            <a:endParaRPr lang="en-US" dirty="0">
              <a:solidFill>
                <a:srgbClr val="808080"/>
              </a:solidFill>
            </a:endParaRPr>
          </a:p>
        </p:txBody>
      </p:sp>
      <p:sp>
        <p:nvSpPr>
          <p:cNvPr id="3" name="Footer Placeholder 2"/>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1796" y="1510503"/>
            <a:ext cx="3896044" cy="2191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1125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E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4990" y="1405645"/>
            <a:ext cx="4611476" cy="2593880"/>
          </a:xfrm>
          <a:prstGeom prst="roundRect">
            <a:avLst>
              <a:gd name="adj" fmla="val 5439"/>
            </a:avLst>
          </a:prstGeom>
          <a:ln>
            <a:noFill/>
          </a:ln>
          <a:effectLst>
            <a:innerShdw blurRad="114300" dist="50800">
              <a:srgbClr val="000000">
                <a:alpha val="0"/>
              </a:srgbClr>
            </a:innerShdw>
          </a:effectLst>
        </p:spPr>
      </p:pic>
      <p:sp>
        <p:nvSpPr>
          <p:cNvPr id="4" name="Date Placeholder 3"/>
          <p:cNvSpPr>
            <a:spLocks noGrp="1"/>
          </p:cNvSpPr>
          <p:nvPr>
            <p:ph type="dt" sz="half" idx="10"/>
          </p:nvPr>
        </p:nvSpPr>
        <p:spPr/>
        <p:txBody>
          <a:bodyPr/>
          <a:lstStyle/>
          <a:p>
            <a:pPr>
              <a:defRPr/>
            </a:pPr>
            <a:r>
              <a:rPr lang="en-GB">
                <a:solidFill>
                  <a:srgbClr val="808080"/>
                </a:solidFill>
              </a:rPr>
              <a:t>© 2018 RF IDeas</a:t>
            </a:r>
            <a:endParaRPr lang="en-US" dirty="0">
              <a:solidFill>
                <a:srgbClr val="808080"/>
              </a:solidFill>
            </a:endParaRPr>
          </a:p>
        </p:txBody>
      </p:sp>
      <p:sp>
        <p:nvSpPr>
          <p:cNvPr id="5" name="Footer Placeholder 4"/>
          <p:cNvSpPr>
            <a:spLocks noGrp="1"/>
          </p:cNvSpPr>
          <p:nvPr>
            <p:ph type="ftr" sz="quarter" idx="11"/>
          </p:nvPr>
        </p:nvSpPr>
        <p:spPr/>
        <p:txBody>
          <a:bodyPr/>
          <a:lstStyle/>
          <a:p>
            <a:pPr defTabSz="457200"/>
            <a:r>
              <a:rPr lang="en-US">
                <a:solidFill>
                  <a:prstClr val="white"/>
                </a:solidFill>
              </a:rPr>
              <a:t>Routeco Live 2018</a:t>
            </a:r>
            <a:endParaRPr lang="en-US" dirty="0">
              <a:solidFill>
                <a:prstClr val="white"/>
              </a:solidFill>
            </a:endParaRPr>
          </a:p>
        </p:txBody>
      </p:sp>
      <p:sp>
        <p:nvSpPr>
          <p:cNvPr id="10" name="Title 6"/>
          <p:cNvSpPr>
            <a:spLocks noGrp="1"/>
          </p:cNvSpPr>
          <p:nvPr>
            <p:ph type="title"/>
          </p:nvPr>
        </p:nvSpPr>
        <p:spPr>
          <a:xfrm>
            <a:off x="-68139" y="200307"/>
            <a:ext cx="8614437" cy="594122"/>
          </a:xfrm>
        </p:spPr>
        <p:txBody>
          <a:bodyPr>
            <a:noAutofit/>
          </a:bodyPr>
          <a:lstStyle/>
          <a:p>
            <a:r>
              <a:rPr lang="en-US" sz="2600" i="0" dirty="0"/>
              <a:t>FactoryTalk</a:t>
            </a:r>
            <a:r>
              <a:rPr lang="en-US" sz="2600" i="0" baseline="30000" dirty="0"/>
              <a:t>®</a:t>
            </a:r>
            <a:r>
              <a:rPr lang="en-US" sz="2600" i="0" dirty="0"/>
              <a:t> View Machine Edition (ME) Solution</a:t>
            </a:r>
          </a:p>
        </p:txBody>
      </p:sp>
      <p:sp>
        <p:nvSpPr>
          <p:cNvPr id="13" name="Text Placeholder 4"/>
          <p:cNvSpPr txBox="1">
            <a:spLocks/>
          </p:cNvSpPr>
          <p:nvPr/>
        </p:nvSpPr>
        <p:spPr>
          <a:xfrm>
            <a:off x="4736466" y="794429"/>
            <a:ext cx="4356474" cy="1850016"/>
          </a:xfrm>
          <a:prstGeom prst="rect">
            <a:avLst/>
          </a:prstGeom>
        </p:spPr>
        <p:txBody>
          <a:bodyPr vert="horz" lIns="91440" tIns="45720" rIns="91440" bIns="45720" rtlCol="0">
            <a:noAutofit/>
          </a:bodyPr>
          <a:lstStyle>
            <a:defPPr>
              <a:defRPr lang="en-US"/>
            </a:defPPr>
            <a:lvl1pPr marL="342900" indent="-342900">
              <a:spcBef>
                <a:spcPts val="0"/>
              </a:spcBef>
              <a:spcAft>
                <a:spcPts val="600"/>
              </a:spcAft>
              <a:buClr>
                <a:srgbClr val="C8102E"/>
              </a:buClr>
              <a:buFont typeface="Arial"/>
              <a:buChar char="•"/>
              <a:defRPr sz="1600">
                <a:latin typeface="Arial"/>
                <a:cs typeface="Arial"/>
              </a:defRPr>
            </a:lvl1pPr>
            <a:lvl2pPr marL="742950" lvl="1" indent="-285750">
              <a:spcBef>
                <a:spcPts val="0"/>
              </a:spcBef>
              <a:spcAft>
                <a:spcPts val="600"/>
              </a:spcAft>
              <a:buClr>
                <a:srgbClr val="C8102E"/>
              </a:buClr>
              <a:buFont typeface="Arial"/>
              <a:buChar char="–"/>
              <a:defRPr sz="1600">
                <a:latin typeface="Arial"/>
                <a:cs typeface="Arial"/>
              </a:defRPr>
            </a:lvl2pPr>
            <a:lvl3pPr marL="1143000" lvl="2" indent="-228600">
              <a:spcBef>
                <a:spcPts val="0"/>
              </a:spcBef>
              <a:spcAft>
                <a:spcPts val="600"/>
              </a:spcAft>
              <a:buClr>
                <a:srgbClr val="C8102E"/>
              </a:buClr>
              <a:buFont typeface="Arial"/>
              <a:buChar char="•"/>
              <a:defRPr sz="1400">
                <a:latin typeface="Arial"/>
                <a:cs typeface="Arial"/>
              </a:defRPr>
            </a:lvl3pPr>
            <a:lvl4pPr marL="1600200" indent="-228600">
              <a:spcBef>
                <a:spcPct val="20000"/>
              </a:spcBef>
              <a:buClr>
                <a:srgbClr val="C8102E"/>
              </a:buClr>
              <a:buFont typeface="Arial"/>
              <a:buChar char="–"/>
              <a:defRPr sz="1600">
                <a:latin typeface="Arial"/>
                <a:cs typeface="Arial"/>
              </a:defRPr>
            </a:lvl4pPr>
            <a:lvl5pPr marL="2057400" indent="-228600">
              <a:spcBef>
                <a:spcPct val="20000"/>
              </a:spcBef>
              <a:buClr>
                <a:srgbClr val="C8102E"/>
              </a:buClr>
              <a:buFont typeface="Arial"/>
              <a:buChar char="»"/>
              <a:defRPr sz="140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sz="1400" dirty="0"/>
              <a:t>FactoryTalk</a:t>
            </a:r>
            <a:r>
              <a:rPr lang="en-US" sz="1400" baseline="30000" dirty="0"/>
              <a:t>®</a:t>
            </a:r>
            <a:r>
              <a:rPr lang="en-US" sz="1400" dirty="0"/>
              <a:t> View ME Solution</a:t>
            </a:r>
          </a:p>
          <a:p>
            <a:pPr lvl="1"/>
            <a:r>
              <a:rPr lang="en-US" sz="1400" dirty="0"/>
              <a:t>Keyboard wedge interface </a:t>
            </a:r>
          </a:p>
          <a:p>
            <a:pPr lvl="1"/>
            <a:r>
              <a:rPr lang="en-US" sz="1400" dirty="0"/>
              <a:t>No ActiveX Integration</a:t>
            </a:r>
          </a:p>
          <a:p>
            <a:pPr lvl="1"/>
            <a:r>
              <a:rPr lang="en-US" sz="1400" dirty="0"/>
              <a:t>Reader stores function commands as script</a:t>
            </a:r>
          </a:p>
          <a:p>
            <a:pPr lvl="2"/>
            <a:r>
              <a:rPr lang="en-US" sz="1200" dirty="0"/>
              <a:t>1-Factor Authentication</a:t>
            </a:r>
          </a:p>
          <a:p>
            <a:pPr lvl="3"/>
            <a:r>
              <a:rPr lang="en-US" sz="1400" dirty="0"/>
              <a:t>Username and Password</a:t>
            </a:r>
          </a:p>
          <a:p>
            <a:pPr marL="1371600" lvl="3" indent="0">
              <a:buNone/>
            </a:pPr>
            <a:endParaRPr lang="en-US" sz="1400" dirty="0"/>
          </a:p>
          <a:p>
            <a:pPr lvl="2"/>
            <a:r>
              <a:rPr lang="en-US" sz="1200" dirty="0"/>
              <a:t>2-Factor Authentication</a:t>
            </a:r>
          </a:p>
          <a:p>
            <a:pPr lvl="3"/>
            <a:r>
              <a:rPr lang="en-US" sz="1400" dirty="0"/>
              <a:t>Username from badge</a:t>
            </a:r>
          </a:p>
          <a:p>
            <a:pPr lvl="3"/>
            <a:r>
              <a:rPr lang="en-US" sz="1400" dirty="0"/>
              <a:t>User enters the password or</a:t>
            </a:r>
          </a:p>
          <a:p>
            <a:pPr lvl="3"/>
            <a:r>
              <a:rPr lang="en-US" sz="1400" dirty="0"/>
              <a:t>User enters a PIN</a:t>
            </a:r>
          </a:p>
          <a:p>
            <a:pPr lvl="1"/>
            <a:r>
              <a:rPr lang="en-US" sz="1400" dirty="0"/>
              <a:t>Auto enroll new users from user Administration interface</a:t>
            </a:r>
          </a:p>
          <a:p>
            <a:pPr lvl="1"/>
            <a:r>
              <a:rPr lang="en-US" sz="1400" dirty="0"/>
              <a:t>Can also sync with PLC database</a:t>
            </a:r>
          </a:p>
        </p:txBody>
      </p:sp>
    </p:spTree>
    <p:extLst>
      <p:ext uri="{BB962C8B-B14F-4D97-AF65-F5344CB8AC3E}">
        <p14:creationId xmlns:p14="http://schemas.microsoft.com/office/powerpoint/2010/main" val="19134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791" y="121820"/>
            <a:ext cx="7501706" cy="830997"/>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Locking Unattended Workstations with </a:t>
            </a:r>
          </a:p>
          <a:p>
            <a:r>
              <a:rPr lang="en-US" sz="2400" b="1" dirty="0" err="1">
                <a:solidFill>
                  <a:srgbClr val="C00000"/>
                </a:solidFill>
                <a:latin typeface="Arial" panose="020B0604020202020204" pitchFamily="34" charset="0"/>
                <a:cs typeface="Arial" panose="020B0604020202020204" pitchFamily="34" charset="0"/>
              </a:rPr>
              <a:t>pcProx</a:t>
            </a:r>
            <a:r>
              <a:rPr lang="en-US" sz="2400" b="1" baseline="30000" dirty="0">
                <a:solidFill>
                  <a:srgbClr val="C8102E"/>
                </a:solidFill>
                <a:latin typeface="Arial" panose="020B0604020202020204" pitchFamily="34" charset="0"/>
                <a:cs typeface="Arial" panose="020B0604020202020204" pitchFamily="34" charset="0"/>
              </a:rPr>
              <a:t>®</a:t>
            </a:r>
            <a:r>
              <a:rPr lang="en-US" sz="2400" b="1" dirty="0">
                <a:solidFill>
                  <a:srgbClr val="FF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Sonar</a:t>
            </a:r>
          </a:p>
        </p:txBody>
      </p:sp>
      <p:sp>
        <p:nvSpPr>
          <p:cNvPr id="7" name="Date Placeholder 1"/>
          <p:cNvSpPr>
            <a:spLocks noGrp="1"/>
          </p:cNvSpPr>
          <p:nvPr>
            <p:ph type="dt" sz="half" idx="10"/>
          </p:nvPr>
        </p:nvSpPr>
        <p:spPr>
          <a:xfrm>
            <a:off x="457200" y="4767263"/>
            <a:ext cx="2133600" cy="273844"/>
          </a:xfrm>
        </p:spPr>
        <p:txBody>
          <a:bodyPr/>
          <a:lstStyle/>
          <a:p>
            <a:r>
              <a:rPr lang="en-GB">
                <a:solidFill>
                  <a:srgbClr val="808080"/>
                </a:solidFill>
              </a:rPr>
              <a:t>© 2018 RF IDeas</a:t>
            </a:r>
            <a:endParaRPr lang="en-US" dirty="0">
              <a:solidFill>
                <a:srgbClr val="808080"/>
              </a:solidFill>
            </a:endParaRPr>
          </a:p>
        </p:txBody>
      </p:sp>
      <p:pic>
        <p:nvPicPr>
          <p:cNvPr id="5" name="VID_20170309_120214_CLIPCHAMP_k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802" y="883202"/>
            <a:ext cx="6033001" cy="3393563"/>
          </a:xfrm>
          <a:prstGeom prst="roundRect">
            <a:avLst>
              <a:gd name="adj" fmla="val 5439"/>
            </a:avLst>
          </a:prstGeom>
          <a:ln>
            <a:noFill/>
          </a:ln>
          <a:effectLst>
            <a:innerShdw blurRad="114300" dist="50800">
              <a:srgbClr val="000000">
                <a:alpha val="0"/>
              </a:srgbClr>
            </a:innerShdw>
          </a:effec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88166" y="930873"/>
            <a:ext cx="905350" cy="87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3" descr="C:\Users\jmartinez\Desktop\Presentations\Presence\sonar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77197" y="922038"/>
            <a:ext cx="905350" cy="872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28929" y="1805758"/>
            <a:ext cx="1059237" cy="261610"/>
          </a:xfrm>
          <a:prstGeom prst="rect">
            <a:avLst/>
          </a:prstGeom>
          <a:noFill/>
        </p:spPr>
        <p:txBody>
          <a:bodyPr wrap="square" rtlCol="0">
            <a:spAutoFit/>
          </a:bodyPr>
          <a:lstStyle/>
          <a:p>
            <a:r>
              <a:rPr lang="en-US" sz="1100" b="1" dirty="0">
                <a:solidFill>
                  <a:prstClr val="black"/>
                </a:solidFill>
              </a:rPr>
              <a:t>pcProx® Sonar</a:t>
            </a:r>
          </a:p>
        </p:txBody>
      </p:sp>
      <p:sp>
        <p:nvSpPr>
          <p:cNvPr id="15" name="TextBox 14"/>
          <p:cNvSpPr txBox="1"/>
          <p:nvPr/>
        </p:nvSpPr>
        <p:spPr>
          <a:xfrm>
            <a:off x="7888167" y="1794316"/>
            <a:ext cx="1124948" cy="261610"/>
          </a:xfrm>
          <a:prstGeom prst="rect">
            <a:avLst/>
          </a:prstGeom>
          <a:noFill/>
        </p:spPr>
        <p:txBody>
          <a:bodyPr wrap="square" rtlCol="0">
            <a:spAutoFit/>
          </a:bodyPr>
          <a:lstStyle/>
          <a:p>
            <a:r>
              <a:rPr lang="en-US" sz="1100" b="1" dirty="0">
                <a:solidFill>
                  <a:prstClr val="black"/>
                </a:solidFill>
              </a:rPr>
              <a:t>pcProx® Mat</a:t>
            </a:r>
          </a:p>
        </p:txBody>
      </p:sp>
      <p:sp>
        <p:nvSpPr>
          <p:cNvPr id="16" name="Text Placeholder 4"/>
          <p:cNvSpPr txBox="1">
            <a:spLocks/>
          </p:cNvSpPr>
          <p:nvPr/>
        </p:nvSpPr>
        <p:spPr>
          <a:xfrm>
            <a:off x="6666324" y="2282554"/>
            <a:ext cx="2232445" cy="1877173"/>
          </a:xfrm>
          <a:prstGeom prst="rect">
            <a:avLst/>
          </a:prstGeom>
        </p:spPr>
        <p:txBody>
          <a:bodyPr>
            <a:normAutofit/>
          </a:bodyPr>
          <a:lstStyle>
            <a:lvl1pPr marL="342900" indent="-342900" algn="l" defTabSz="457200" rtl="0" eaLnBrk="1" latinLnBrk="0" hangingPunct="1">
              <a:spcBef>
                <a:spcPct val="20000"/>
              </a:spcBef>
              <a:buClr>
                <a:srgbClr val="C8102E"/>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8102E"/>
              </a:buClr>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Clr>
                <a:srgbClr val="C8102E"/>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C8102E"/>
              </a:buClr>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Clr>
                <a:srgbClr val="C8102E"/>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Lock, Logoff</a:t>
            </a:r>
          </a:p>
          <a:p>
            <a:r>
              <a:rPr lang="en-US" sz="1600" dirty="0"/>
              <a:t>USB Plug-n-Play </a:t>
            </a:r>
          </a:p>
          <a:p>
            <a:r>
              <a:rPr lang="en-US" sz="1600" dirty="0"/>
              <a:t>Walk-up &amp; Walk-away functions </a:t>
            </a:r>
          </a:p>
          <a:p>
            <a:r>
              <a:rPr lang="en-US" sz="1600" dirty="0"/>
              <a:t>Script capable</a:t>
            </a:r>
          </a:p>
        </p:txBody>
      </p:sp>
      <p:sp>
        <p:nvSpPr>
          <p:cNvPr id="11" name="Footer Placeholder 2"/>
          <p:cNvSpPr>
            <a:spLocks noGrp="1"/>
          </p:cNvSpPr>
          <p:nvPr>
            <p:ph type="ftr" sz="quarter" idx="11"/>
          </p:nvPr>
        </p:nvSpPr>
        <p:spPr>
          <a:xfrm>
            <a:off x="5892800" y="4767263"/>
            <a:ext cx="2476500" cy="273844"/>
          </a:xfrm>
        </p:spPr>
        <p:txBody>
          <a:bodyPr/>
          <a:lstStyle/>
          <a:p>
            <a:pPr defTabSz="457200"/>
            <a:r>
              <a:rPr lang="en-US">
                <a:solidFill>
                  <a:prstClr val="white"/>
                </a:solidFill>
              </a:rPr>
              <a:t>Routeco Live 2018</a:t>
            </a:r>
            <a:endParaRPr lang="en-US" dirty="0">
              <a:solidFill>
                <a:prstClr val="white"/>
              </a:solidFill>
            </a:endParaRPr>
          </a:p>
        </p:txBody>
      </p:sp>
    </p:spTree>
    <p:extLst>
      <p:ext uri="{BB962C8B-B14F-4D97-AF65-F5344CB8AC3E}">
        <p14:creationId xmlns:p14="http://schemas.microsoft.com/office/powerpoint/2010/main" val="18361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709</TotalTime>
  <Words>3112</Words>
  <Application>Microsoft Office PowerPoint</Application>
  <PresentationFormat>On-screen Show (16:9)</PresentationFormat>
  <Paragraphs>517</Paragraphs>
  <Slides>30</Slides>
  <Notes>25</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2" baseType="lpstr">
      <vt:lpstr>ＭＳ Ｐゴシック</vt:lpstr>
      <vt:lpstr>Arial</vt:lpstr>
      <vt:lpstr>Arial Black</vt:lpstr>
      <vt:lpstr>Calibri</vt:lpstr>
      <vt:lpstr>Helvetica</vt:lpstr>
      <vt:lpstr>Helvetica Neue Light</vt:lpstr>
      <vt:lpstr>Mangal</vt:lpstr>
      <vt:lpstr>Wingdings</vt:lpstr>
      <vt:lpstr>ヒラギノ角ゴ ProN W3</vt:lpstr>
      <vt:lpstr>Office Theme</vt:lpstr>
      <vt:lpstr>Document</vt:lpstr>
      <vt:lpstr>CorelDRAW</vt:lpstr>
      <vt:lpstr>Improving Site Security Through Authentication</vt:lpstr>
      <vt:lpstr>Company History</vt:lpstr>
      <vt:lpstr>PowerPoint Presentation</vt:lpstr>
      <vt:lpstr>Badge Readers Increase Productivity &amp; Security</vt:lpstr>
      <vt:lpstr>RF IDeas Products Partner with Rockwell</vt:lpstr>
      <vt:lpstr>Operator Identification / Authentication</vt:lpstr>
      <vt:lpstr>Factory Floor Challenges</vt:lpstr>
      <vt:lpstr>FactoryTalk® View Machine Edition (ME) Solution</vt:lpstr>
      <vt:lpstr>PowerPoint Presentation</vt:lpstr>
      <vt:lpstr>FactoryTalk® View Site Edition (SE) Solution</vt:lpstr>
      <vt:lpstr>Allen-Bradley® Programmable Logic Controllers Solution</vt:lpstr>
      <vt:lpstr>Industrial Thin Client  - ThinManager®</vt:lpstr>
      <vt:lpstr>pcProx® Nano – World’s Smallest Reader</vt:lpstr>
      <vt:lpstr>        Case Study: Recipe Paint Manufacturer</vt:lpstr>
      <vt:lpstr>       Manufacturing – Semiconductor</vt:lpstr>
      <vt:lpstr>       Manufacturing - Operator ID</vt:lpstr>
      <vt:lpstr>Rockwell Support Product Price List </vt:lpstr>
      <vt:lpstr>Resources - https://www.rfideas.com/industry/rockwell</vt:lpstr>
      <vt:lpstr>PowerPoint Presentation</vt:lpstr>
      <vt:lpstr>pcProx® Plus Reader Options</vt:lpstr>
      <vt:lpstr>Key Takeaways </vt:lpstr>
      <vt:lpstr>PowerPoint Presentation</vt:lpstr>
      <vt:lpstr>BACKUP</vt:lpstr>
      <vt:lpstr>Training Logging</vt:lpstr>
      <vt:lpstr>Mustering Emergency Assembly</vt:lpstr>
      <vt:lpstr>Quality Assurance</vt:lpstr>
      <vt:lpstr>Time and Attendance</vt:lpstr>
      <vt:lpstr>Industrial Supply Management</vt:lpstr>
      <vt:lpstr>           Attendance Management</vt:lpstr>
      <vt:lpstr>Applications &amp; Partners</vt:lpstr>
    </vt:vector>
  </TitlesOfParts>
  <Manager/>
  <Company>The Media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Gray</dc:title>
  <dc:subject/>
  <dc:creator>Workstation2</dc:creator>
  <cp:keywords/>
  <dc:description/>
  <cp:lastModifiedBy>Lisa Honcharuk</cp:lastModifiedBy>
  <cp:revision>43</cp:revision>
  <dcterms:created xsi:type="dcterms:W3CDTF">2018-01-29T19:44:41Z</dcterms:created>
  <dcterms:modified xsi:type="dcterms:W3CDTF">2018-03-30T16:05:13Z</dcterms:modified>
  <cp:category/>
</cp:coreProperties>
</file>